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57" r:id="rId5"/>
    <p:sldId id="258" r:id="rId6"/>
    <p:sldId id="259" r:id="rId7"/>
    <p:sldId id="263" r:id="rId8"/>
    <p:sldId id="264" r:id="rId9"/>
    <p:sldId id="265" r:id="rId10"/>
    <p:sldId id="266" r:id="rId11"/>
    <p:sldId id="283" r:id="rId12"/>
    <p:sldId id="267" r:id="rId13"/>
    <p:sldId id="273" r:id="rId14"/>
    <p:sldId id="268" r:id="rId15"/>
    <p:sldId id="269" r:id="rId16"/>
    <p:sldId id="270" r:id="rId17"/>
    <p:sldId id="271" r:id="rId18"/>
    <p:sldId id="272" r:id="rId19"/>
    <p:sldId id="274" r:id="rId20"/>
    <p:sldId id="280" r:id="rId21"/>
    <p:sldId id="281" r:id="rId22"/>
    <p:sldId id="284" r:id="rId23"/>
    <p:sldId id="282" r:id="rId24"/>
    <p:sldId id="275" r:id="rId25"/>
    <p:sldId id="276" r:id="rId26"/>
    <p:sldId id="278" r:id="rId27"/>
    <p:sldId id="279" r:id="rId28"/>
    <p:sldId id="277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7C39CB4-AA8A-4044-A02C-91493E5A58F4}">
          <p14:sldIdLst>
            <p14:sldId id="256"/>
            <p14:sldId id="261"/>
            <p14:sldId id="262"/>
            <p14:sldId id="257"/>
            <p14:sldId id="258"/>
            <p14:sldId id="259"/>
            <p14:sldId id="263"/>
            <p14:sldId id="264"/>
            <p14:sldId id="265"/>
            <p14:sldId id="266"/>
            <p14:sldId id="283"/>
            <p14:sldId id="267"/>
            <p14:sldId id="273"/>
            <p14:sldId id="268"/>
            <p14:sldId id="269"/>
            <p14:sldId id="270"/>
            <p14:sldId id="271"/>
            <p14:sldId id="272"/>
            <p14:sldId id="274"/>
            <p14:sldId id="280"/>
            <p14:sldId id="281"/>
            <p14:sldId id="284"/>
            <p14:sldId id="282"/>
            <p14:sldId id="275"/>
            <p14:sldId id="276"/>
            <p14:sldId id="278"/>
            <p14:sldId id="279"/>
            <p14:sldId id="277"/>
          </p14:sldIdLst>
        </p14:section>
        <p14:section name="Раздел без заголовка" id="{EC25945D-4216-432F-B06A-3D2F29C6E526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  <a:srgbClr val="DDD7F5"/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-14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ABC4E4-893A-4BD1-8904-D3C8846C6BC8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AACAD84-EE0E-47DB-80B1-46AD42268F0B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ru-RU" sz="3200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Принципы</a:t>
          </a:r>
          <a:endParaRPr lang="ru-RU" sz="3200" u="sng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EF20C9-13BD-48BE-93D9-B01A3F433E50}" type="parTrans" cxnId="{71A4A5FD-7322-4977-81F9-CD39ACAC49F4}">
      <dgm:prSet/>
      <dgm:spPr/>
      <dgm:t>
        <a:bodyPr/>
        <a:lstStyle/>
        <a:p>
          <a:endParaRPr lang="ru-RU"/>
        </a:p>
      </dgm:t>
    </dgm:pt>
    <dgm:pt modelId="{EC5E1130-FB05-4769-A3F3-48F18A95AB78}" type="sibTrans" cxnId="{71A4A5FD-7322-4977-81F9-CD39ACAC49F4}">
      <dgm:prSet/>
      <dgm:spPr/>
      <dgm:t>
        <a:bodyPr/>
        <a:lstStyle/>
        <a:p>
          <a:endParaRPr lang="ru-RU"/>
        </a:p>
      </dgm:t>
    </dgm:pt>
    <dgm:pt modelId="{7C4340C0-7F1D-4906-AE2C-FCBFED7FA1A0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Принцип личностно-ориентированного подхода к каждому ребёнку и его возможностям и способностям</a:t>
          </a:r>
          <a:endParaRPr lang="ru-RU" sz="20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0D6A6B-3D76-47DC-89B0-0E554BF3BFA5}" type="parTrans" cxnId="{E30FD297-4E24-43C2-8714-662262665656}">
      <dgm:prSet/>
      <dgm:spPr/>
      <dgm:t>
        <a:bodyPr/>
        <a:lstStyle/>
        <a:p>
          <a:endParaRPr lang="ru-RU"/>
        </a:p>
      </dgm:t>
    </dgm:pt>
    <dgm:pt modelId="{19ACA524-D7AF-47F7-8430-453BBF09D8DB}" type="sibTrans" cxnId="{E30FD297-4E24-43C2-8714-662262665656}">
      <dgm:prSet/>
      <dgm:spPr/>
      <dgm:t>
        <a:bodyPr/>
        <a:lstStyle/>
        <a:p>
          <a:endParaRPr lang="ru-RU"/>
        </a:p>
      </dgm:t>
    </dgm:pt>
    <dgm:pt modelId="{6831B1AD-46E8-4666-A6FE-4870448D6642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Принцип системного подхода в организации образовательной деятельности с детьми дошкольного возраста</a:t>
          </a:r>
          <a:endParaRPr lang="ru-RU" sz="20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3F9F0B-1392-4084-9C04-FD2483F8283A}" type="parTrans" cxnId="{E4FB4BDA-769B-4FE6-85CA-00C99F700334}">
      <dgm:prSet/>
      <dgm:spPr/>
      <dgm:t>
        <a:bodyPr/>
        <a:lstStyle/>
        <a:p>
          <a:endParaRPr lang="ru-RU"/>
        </a:p>
      </dgm:t>
    </dgm:pt>
    <dgm:pt modelId="{22244946-4BC4-4081-A8A3-BAED15434937}" type="sibTrans" cxnId="{E4FB4BDA-769B-4FE6-85CA-00C99F700334}">
      <dgm:prSet/>
      <dgm:spPr/>
      <dgm:t>
        <a:bodyPr/>
        <a:lstStyle/>
        <a:p>
          <a:endParaRPr lang="ru-RU"/>
        </a:p>
      </dgm:t>
    </dgm:pt>
    <dgm:pt modelId="{2E5B6A23-0088-44A6-9728-5F164F7AF876}">
      <dgm:prSet phldrT="[Текст]" custT="1"/>
      <dgm:spPr>
        <a:solidFill>
          <a:schemeClr val="accent1"/>
        </a:solidFill>
      </dgm:spPr>
      <dgm:t>
        <a:bodyPr/>
        <a:lstStyle/>
        <a:p>
          <a:r>
            <a: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Принцип интеграции разных видов деятельности воспитанников </a:t>
          </a:r>
          <a:endParaRPr lang="ru-RU" sz="20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BACD2F-417C-443E-96D6-52EAE23829F8}" type="parTrans" cxnId="{6AEF3F32-4A63-4D02-B5D6-BBC3EFFFE690}">
      <dgm:prSet/>
      <dgm:spPr/>
      <dgm:t>
        <a:bodyPr/>
        <a:lstStyle/>
        <a:p>
          <a:endParaRPr lang="ru-RU"/>
        </a:p>
      </dgm:t>
    </dgm:pt>
    <dgm:pt modelId="{89A2011C-435B-42F1-99FB-DF513521A275}" type="sibTrans" cxnId="{6AEF3F32-4A63-4D02-B5D6-BBC3EFFFE690}">
      <dgm:prSet/>
      <dgm:spPr/>
      <dgm:t>
        <a:bodyPr/>
        <a:lstStyle/>
        <a:p>
          <a:endParaRPr lang="ru-RU"/>
        </a:p>
      </dgm:t>
    </dgm:pt>
    <dgm:pt modelId="{179B55C0-0B4E-49BB-83B4-E4B4C73BA6CB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Принцип интеграции – сотрудничество с семьёй, краеведческим музеем</a:t>
          </a:r>
          <a:endParaRPr lang="ru-RU" sz="20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78067E-9A7D-405D-A7EB-B765135A4A51}" type="parTrans" cxnId="{424C0042-9309-4AEB-8D87-E131E8D1D60B}">
      <dgm:prSet/>
      <dgm:spPr/>
      <dgm:t>
        <a:bodyPr/>
        <a:lstStyle/>
        <a:p>
          <a:endParaRPr lang="ru-RU"/>
        </a:p>
      </dgm:t>
    </dgm:pt>
    <dgm:pt modelId="{59C426F1-8884-404A-929E-60835276A794}" type="sibTrans" cxnId="{424C0042-9309-4AEB-8D87-E131E8D1D60B}">
      <dgm:prSet/>
      <dgm:spPr/>
      <dgm:t>
        <a:bodyPr/>
        <a:lstStyle/>
        <a:p>
          <a:endParaRPr lang="ru-RU"/>
        </a:p>
      </dgm:t>
    </dgm:pt>
    <dgm:pt modelId="{A9A001E3-AF2D-42A1-B69D-5352CD5A5305}" type="pres">
      <dgm:prSet presAssocID="{DBABC4E4-893A-4BD1-8904-D3C8846C6BC8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4384D6-4C0E-4529-9E81-DE69FD343406}" type="pres">
      <dgm:prSet presAssocID="{DBABC4E4-893A-4BD1-8904-D3C8846C6BC8}" presName="matrix" presStyleCnt="0"/>
      <dgm:spPr/>
    </dgm:pt>
    <dgm:pt modelId="{5E92208C-6CD1-4466-8D1D-6EDB8A5FE5B1}" type="pres">
      <dgm:prSet presAssocID="{DBABC4E4-893A-4BD1-8904-D3C8846C6BC8}" presName="tile1" presStyleLbl="node1" presStyleIdx="0" presStyleCnt="4" custLinFactNeighborX="188" custLinFactNeighborY="-1336"/>
      <dgm:spPr/>
      <dgm:t>
        <a:bodyPr/>
        <a:lstStyle/>
        <a:p>
          <a:endParaRPr lang="ru-RU"/>
        </a:p>
      </dgm:t>
    </dgm:pt>
    <dgm:pt modelId="{2A07D2DB-2CC3-465B-996A-7BCE8AF77831}" type="pres">
      <dgm:prSet presAssocID="{DBABC4E4-893A-4BD1-8904-D3C8846C6BC8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C57AE9-55BA-47BE-B589-7D55FDEB4017}" type="pres">
      <dgm:prSet presAssocID="{DBABC4E4-893A-4BD1-8904-D3C8846C6BC8}" presName="tile2" presStyleLbl="node1" presStyleIdx="1" presStyleCnt="4"/>
      <dgm:spPr/>
      <dgm:t>
        <a:bodyPr/>
        <a:lstStyle/>
        <a:p>
          <a:endParaRPr lang="ru-RU"/>
        </a:p>
      </dgm:t>
    </dgm:pt>
    <dgm:pt modelId="{4A6DE667-D1AE-44CE-9D74-FE38BAFD4486}" type="pres">
      <dgm:prSet presAssocID="{DBABC4E4-893A-4BD1-8904-D3C8846C6BC8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8F7F67-E932-435F-84B9-9F3B054F7173}" type="pres">
      <dgm:prSet presAssocID="{DBABC4E4-893A-4BD1-8904-D3C8846C6BC8}" presName="tile3" presStyleLbl="node1" presStyleIdx="2" presStyleCnt="4"/>
      <dgm:spPr/>
      <dgm:t>
        <a:bodyPr/>
        <a:lstStyle/>
        <a:p>
          <a:endParaRPr lang="ru-RU"/>
        </a:p>
      </dgm:t>
    </dgm:pt>
    <dgm:pt modelId="{4C0B3B25-E9E6-496B-AA8F-4ECA241289CC}" type="pres">
      <dgm:prSet presAssocID="{DBABC4E4-893A-4BD1-8904-D3C8846C6BC8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181189-157F-478D-9162-52BC21544D6A}" type="pres">
      <dgm:prSet presAssocID="{DBABC4E4-893A-4BD1-8904-D3C8846C6BC8}" presName="tile4" presStyleLbl="node1" presStyleIdx="3" presStyleCnt="4"/>
      <dgm:spPr/>
      <dgm:t>
        <a:bodyPr/>
        <a:lstStyle/>
        <a:p>
          <a:endParaRPr lang="ru-RU"/>
        </a:p>
      </dgm:t>
    </dgm:pt>
    <dgm:pt modelId="{0E6E4D0C-6A69-42AE-9AE3-686A78A9736D}" type="pres">
      <dgm:prSet presAssocID="{DBABC4E4-893A-4BD1-8904-D3C8846C6BC8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698245-1E1F-4DB3-B333-B32CBDB5CD26}" type="pres">
      <dgm:prSet presAssocID="{DBABC4E4-893A-4BD1-8904-D3C8846C6BC8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A35ADF10-13C0-4BCC-A151-D34AAAF52C4D}" type="presOf" srcId="{179B55C0-0B4E-49BB-83B4-E4B4C73BA6CB}" destId="{C1181189-157F-478D-9162-52BC21544D6A}" srcOrd="0" destOrd="0" presId="urn:microsoft.com/office/officeart/2005/8/layout/matrix1"/>
    <dgm:cxn modelId="{AC668479-A40F-4592-96BD-1A1A19FC1762}" type="presOf" srcId="{DBABC4E4-893A-4BD1-8904-D3C8846C6BC8}" destId="{A9A001E3-AF2D-42A1-B69D-5352CD5A5305}" srcOrd="0" destOrd="0" presId="urn:microsoft.com/office/officeart/2005/8/layout/matrix1"/>
    <dgm:cxn modelId="{B429D2F4-7521-44BC-B3A4-8D51588E8798}" type="presOf" srcId="{179B55C0-0B4E-49BB-83B4-E4B4C73BA6CB}" destId="{0E6E4D0C-6A69-42AE-9AE3-686A78A9736D}" srcOrd="1" destOrd="0" presId="urn:microsoft.com/office/officeart/2005/8/layout/matrix1"/>
    <dgm:cxn modelId="{1E3829EE-75D2-4974-9F8F-EE533DF86CA0}" type="presOf" srcId="{6831B1AD-46E8-4666-A6FE-4870448D6642}" destId="{4A6DE667-D1AE-44CE-9D74-FE38BAFD4486}" srcOrd="1" destOrd="0" presId="urn:microsoft.com/office/officeart/2005/8/layout/matrix1"/>
    <dgm:cxn modelId="{424C0042-9309-4AEB-8D87-E131E8D1D60B}" srcId="{9AACAD84-EE0E-47DB-80B1-46AD42268F0B}" destId="{179B55C0-0B4E-49BB-83B4-E4B4C73BA6CB}" srcOrd="3" destOrd="0" parTransId="{0E78067E-9A7D-405D-A7EB-B765135A4A51}" sibTransId="{59C426F1-8884-404A-929E-60835276A794}"/>
    <dgm:cxn modelId="{A8CC9441-EC99-4731-87C7-3D45F48C00AC}" type="presOf" srcId="{7C4340C0-7F1D-4906-AE2C-FCBFED7FA1A0}" destId="{5E92208C-6CD1-4466-8D1D-6EDB8A5FE5B1}" srcOrd="0" destOrd="0" presId="urn:microsoft.com/office/officeart/2005/8/layout/matrix1"/>
    <dgm:cxn modelId="{241E50AB-F01B-4D3D-B2D8-376229945454}" type="presOf" srcId="{7C4340C0-7F1D-4906-AE2C-FCBFED7FA1A0}" destId="{2A07D2DB-2CC3-465B-996A-7BCE8AF77831}" srcOrd="1" destOrd="0" presId="urn:microsoft.com/office/officeart/2005/8/layout/matrix1"/>
    <dgm:cxn modelId="{240CA97C-C506-4747-8198-54AE6BE04F68}" type="presOf" srcId="{9AACAD84-EE0E-47DB-80B1-46AD42268F0B}" destId="{AE698245-1E1F-4DB3-B333-B32CBDB5CD26}" srcOrd="0" destOrd="0" presId="urn:microsoft.com/office/officeart/2005/8/layout/matrix1"/>
    <dgm:cxn modelId="{71A4A5FD-7322-4977-81F9-CD39ACAC49F4}" srcId="{DBABC4E4-893A-4BD1-8904-D3C8846C6BC8}" destId="{9AACAD84-EE0E-47DB-80B1-46AD42268F0B}" srcOrd="0" destOrd="0" parTransId="{36EF20C9-13BD-48BE-93D9-B01A3F433E50}" sibTransId="{EC5E1130-FB05-4769-A3F3-48F18A95AB78}"/>
    <dgm:cxn modelId="{E4FB4BDA-769B-4FE6-85CA-00C99F700334}" srcId="{9AACAD84-EE0E-47DB-80B1-46AD42268F0B}" destId="{6831B1AD-46E8-4666-A6FE-4870448D6642}" srcOrd="1" destOrd="0" parTransId="{8B3F9F0B-1392-4084-9C04-FD2483F8283A}" sibTransId="{22244946-4BC4-4081-A8A3-BAED15434937}"/>
    <dgm:cxn modelId="{042A63AB-9491-46D5-9A03-63771AA0E14C}" type="presOf" srcId="{2E5B6A23-0088-44A6-9728-5F164F7AF876}" destId="{208F7F67-E932-435F-84B9-9F3B054F7173}" srcOrd="0" destOrd="0" presId="urn:microsoft.com/office/officeart/2005/8/layout/matrix1"/>
    <dgm:cxn modelId="{2D284AF6-9752-49CA-B0AE-1918722EB51F}" type="presOf" srcId="{6831B1AD-46E8-4666-A6FE-4870448D6642}" destId="{7FC57AE9-55BA-47BE-B589-7D55FDEB4017}" srcOrd="0" destOrd="0" presId="urn:microsoft.com/office/officeart/2005/8/layout/matrix1"/>
    <dgm:cxn modelId="{6AEF3F32-4A63-4D02-B5D6-BBC3EFFFE690}" srcId="{9AACAD84-EE0E-47DB-80B1-46AD42268F0B}" destId="{2E5B6A23-0088-44A6-9728-5F164F7AF876}" srcOrd="2" destOrd="0" parTransId="{9ABACD2F-417C-443E-96D6-52EAE23829F8}" sibTransId="{89A2011C-435B-42F1-99FB-DF513521A275}"/>
    <dgm:cxn modelId="{2CE62941-0240-4DB1-8948-9B626945211D}" type="presOf" srcId="{2E5B6A23-0088-44A6-9728-5F164F7AF876}" destId="{4C0B3B25-E9E6-496B-AA8F-4ECA241289CC}" srcOrd="1" destOrd="0" presId="urn:microsoft.com/office/officeart/2005/8/layout/matrix1"/>
    <dgm:cxn modelId="{E30FD297-4E24-43C2-8714-662262665656}" srcId="{9AACAD84-EE0E-47DB-80B1-46AD42268F0B}" destId="{7C4340C0-7F1D-4906-AE2C-FCBFED7FA1A0}" srcOrd="0" destOrd="0" parTransId="{590D6A6B-3D76-47DC-89B0-0E554BF3BFA5}" sibTransId="{19ACA524-D7AF-47F7-8430-453BBF09D8DB}"/>
    <dgm:cxn modelId="{F30888DC-131A-45B5-A179-8C940DBAC1EE}" type="presParOf" srcId="{A9A001E3-AF2D-42A1-B69D-5352CD5A5305}" destId="{954384D6-4C0E-4529-9E81-DE69FD343406}" srcOrd="0" destOrd="0" presId="urn:microsoft.com/office/officeart/2005/8/layout/matrix1"/>
    <dgm:cxn modelId="{312853A0-531E-48AF-B495-34AA54354ABF}" type="presParOf" srcId="{954384D6-4C0E-4529-9E81-DE69FD343406}" destId="{5E92208C-6CD1-4466-8D1D-6EDB8A5FE5B1}" srcOrd="0" destOrd="0" presId="urn:microsoft.com/office/officeart/2005/8/layout/matrix1"/>
    <dgm:cxn modelId="{F890D791-D281-438F-8AAE-A964C1B9729A}" type="presParOf" srcId="{954384D6-4C0E-4529-9E81-DE69FD343406}" destId="{2A07D2DB-2CC3-465B-996A-7BCE8AF77831}" srcOrd="1" destOrd="0" presId="urn:microsoft.com/office/officeart/2005/8/layout/matrix1"/>
    <dgm:cxn modelId="{1CC66DC1-71AB-40FB-8B61-C0C2F96496E7}" type="presParOf" srcId="{954384D6-4C0E-4529-9E81-DE69FD343406}" destId="{7FC57AE9-55BA-47BE-B589-7D55FDEB4017}" srcOrd="2" destOrd="0" presId="urn:microsoft.com/office/officeart/2005/8/layout/matrix1"/>
    <dgm:cxn modelId="{5FC346FC-0A49-4B92-856C-3BFB23CDAC42}" type="presParOf" srcId="{954384D6-4C0E-4529-9E81-DE69FD343406}" destId="{4A6DE667-D1AE-44CE-9D74-FE38BAFD4486}" srcOrd="3" destOrd="0" presId="urn:microsoft.com/office/officeart/2005/8/layout/matrix1"/>
    <dgm:cxn modelId="{90F8329A-51D1-455F-B27C-4D775321AE34}" type="presParOf" srcId="{954384D6-4C0E-4529-9E81-DE69FD343406}" destId="{208F7F67-E932-435F-84B9-9F3B054F7173}" srcOrd="4" destOrd="0" presId="urn:microsoft.com/office/officeart/2005/8/layout/matrix1"/>
    <dgm:cxn modelId="{1E5672B6-4E2B-4352-9475-2888F808DDE1}" type="presParOf" srcId="{954384D6-4C0E-4529-9E81-DE69FD343406}" destId="{4C0B3B25-E9E6-496B-AA8F-4ECA241289CC}" srcOrd="5" destOrd="0" presId="urn:microsoft.com/office/officeart/2005/8/layout/matrix1"/>
    <dgm:cxn modelId="{15D66256-2F49-4621-B110-79CAA6947779}" type="presParOf" srcId="{954384D6-4C0E-4529-9E81-DE69FD343406}" destId="{C1181189-157F-478D-9162-52BC21544D6A}" srcOrd="6" destOrd="0" presId="urn:microsoft.com/office/officeart/2005/8/layout/matrix1"/>
    <dgm:cxn modelId="{612E6147-AFE0-4FDB-BCC7-C00506D7A859}" type="presParOf" srcId="{954384D6-4C0E-4529-9E81-DE69FD343406}" destId="{0E6E4D0C-6A69-42AE-9AE3-686A78A9736D}" srcOrd="7" destOrd="0" presId="urn:microsoft.com/office/officeart/2005/8/layout/matrix1"/>
    <dgm:cxn modelId="{4C26B9EF-625A-4D2F-88FE-3F501D063B7E}" type="presParOf" srcId="{A9A001E3-AF2D-42A1-B69D-5352CD5A5305}" destId="{AE698245-1E1F-4DB3-B333-B32CBDB5CD2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F65F8D-9B34-412F-AEEB-405ED617DF2E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3EB038-DDDA-4860-829E-A1334E381A52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700" dirty="0" smtClean="0"/>
            <a:t>        </a:t>
          </a:r>
          <a:r>
            <a: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изучение проблемы  по теме проекта, подбор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литературы;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2. подбор наглядно – тематического материала;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3. составление плана реализации проекта.</a:t>
          </a:r>
          <a:endParaRPr lang="ru-RU" sz="2000" dirty="0">
            <a:solidFill>
              <a:srgbClr val="002060"/>
            </a:solidFill>
          </a:endParaRPr>
        </a:p>
      </dgm:t>
    </dgm:pt>
    <dgm:pt modelId="{A88ABA06-9EFD-486F-AF4F-1110320C1747}" type="parTrans" cxnId="{A7435B89-B7BE-44DC-83ED-D4E9FD2C6DDB}">
      <dgm:prSet/>
      <dgm:spPr/>
      <dgm:t>
        <a:bodyPr/>
        <a:lstStyle/>
        <a:p>
          <a:endParaRPr lang="ru-RU"/>
        </a:p>
      </dgm:t>
    </dgm:pt>
    <dgm:pt modelId="{D09DA533-C4E5-45CD-B0F1-E1E77947DDC9}" type="sibTrans" cxnId="{A7435B89-B7BE-44DC-83ED-D4E9FD2C6DDB}">
      <dgm:prSet/>
      <dgm:spPr/>
      <dgm:t>
        <a:bodyPr/>
        <a:lstStyle/>
        <a:p>
          <a:endParaRPr lang="ru-RU"/>
        </a:p>
      </dgm:t>
    </dgm:pt>
    <dgm:pt modelId="{1C5BB2EB-76F0-4669-A9D6-DDAD6BE136C4}">
      <dgm:prSet phldrT="[Текст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90000"/>
            </a:lnSpc>
            <a:spcAft>
              <a:spcPct val="15000"/>
            </a:spcAft>
          </a:pPr>
          <a:endParaRPr lang="ru-RU" sz="2100" dirty="0"/>
        </a:p>
      </dgm:t>
    </dgm:pt>
    <dgm:pt modelId="{522F81AE-5B22-473E-A676-B54DFB656D1F}" type="parTrans" cxnId="{EDBA8810-9324-48E2-899F-A0727D879D22}">
      <dgm:prSet/>
      <dgm:spPr/>
      <dgm:t>
        <a:bodyPr/>
        <a:lstStyle/>
        <a:p>
          <a:endParaRPr lang="ru-RU"/>
        </a:p>
      </dgm:t>
    </dgm:pt>
    <dgm:pt modelId="{1CE15DB9-B0DA-488C-9478-2E91E7B8A9FE}" type="sibTrans" cxnId="{EDBA8810-9324-48E2-899F-A0727D879D22}">
      <dgm:prSet/>
      <dgm:spPr/>
      <dgm:t>
        <a:bodyPr/>
        <a:lstStyle/>
        <a:p>
          <a:endParaRPr lang="ru-RU"/>
        </a:p>
      </dgm:t>
    </dgm:pt>
    <dgm:pt modelId="{A834A9A3-14A6-42E2-9A84-E88C7E9B66BD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2000" dirty="0" smtClean="0"/>
            <a:t>            </a:t>
          </a:r>
          <a:r>
            <a:rPr lang="ru-RU" sz="2000" dirty="0" smtClean="0">
              <a:solidFill>
                <a:srgbClr val="002060"/>
              </a:solidFill>
            </a:rPr>
            <a:t>1.</a:t>
          </a:r>
          <a:r>
            <a: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реализация проекта согласно составленному </a:t>
          </a:r>
        </a:p>
        <a:p>
          <a:r>
            <a: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плану. </a:t>
          </a:r>
          <a:endParaRPr lang="ru-RU" sz="2000" dirty="0">
            <a:solidFill>
              <a:srgbClr val="002060"/>
            </a:solidFill>
          </a:endParaRPr>
        </a:p>
      </dgm:t>
    </dgm:pt>
    <dgm:pt modelId="{38BC1261-8088-46F4-BE60-E156FCABA1F8}" type="parTrans" cxnId="{FAFCE73B-1A0D-4E9C-A9F0-1B96BE893C26}">
      <dgm:prSet/>
      <dgm:spPr/>
      <dgm:t>
        <a:bodyPr/>
        <a:lstStyle/>
        <a:p>
          <a:endParaRPr lang="ru-RU"/>
        </a:p>
      </dgm:t>
    </dgm:pt>
    <dgm:pt modelId="{7549E946-EF09-455C-817E-7409EA213847}" type="sibTrans" cxnId="{FAFCE73B-1A0D-4E9C-A9F0-1B96BE893C26}">
      <dgm:prSet/>
      <dgm:spPr/>
      <dgm:t>
        <a:bodyPr/>
        <a:lstStyle/>
        <a:p>
          <a:endParaRPr lang="ru-RU"/>
        </a:p>
      </dgm:t>
    </dgm:pt>
    <dgm:pt modelId="{47CE6551-036C-4C94-A2F3-29FD83C32679}">
      <dgm:prSet phldrT="[Текст]" custT="1"/>
      <dgm:spPr>
        <a:solidFill>
          <a:srgbClr val="9999FF"/>
        </a:solidFill>
      </dgm:spPr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</a:t>
          </a:r>
          <a:r>
            <a: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подведение итогов над проектом, выставка </a:t>
          </a:r>
        </a:p>
        <a:p>
          <a:r>
            <a: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совместного творчества;</a:t>
          </a:r>
        </a:p>
        <a:p>
          <a:r>
            <a: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2. проведение итогового мероприятия совместно </a:t>
          </a:r>
        </a:p>
        <a:p>
          <a:r>
            <a: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</a:t>
          </a:r>
          <a:r>
            <a:rPr lang="ru-RU" sz="200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 родителями и детьми.</a:t>
          </a:r>
          <a:endParaRPr lang="ru-RU" sz="20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BD5BC3-EA8B-4107-8090-686179BCE7B9}" type="parTrans" cxnId="{EF6CC98D-C4EA-4390-835C-2371DD6714E9}">
      <dgm:prSet/>
      <dgm:spPr/>
      <dgm:t>
        <a:bodyPr/>
        <a:lstStyle/>
        <a:p>
          <a:endParaRPr lang="ru-RU"/>
        </a:p>
      </dgm:t>
    </dgm:pt>
    <dgm:pt modelId="{37452311-058A-4418-9CC5-A15FCD5A486B}" type="sibTrans" cxnId="{EF6CC98D-C4EA-4390-835C-2371DD6714E9}">
      <dgm:prSet/>
      <dgm:spPr/>
      <dgm:t>
        <a:bodyPr/>
        <a:lstStyle/>
        <a:p>
          <a:endParaRPr lang="ru-RU"/>
        </a:p>
      </dgm:t>
    </dgm:pt>
    <dgm:pt modelId="{F5DE46F9-6AC7-4183-88DF-A0E11C5BE0F3}" type="pres">
      <dgm:prSet presAssocID="{50F65F8D-9B34-412F-AEEB-405ED617DF2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F665DA-7CC4-4758-A91E-D0E5D72BC106}" type="pres">
      <dgm:prSet presAssocID="{763EB038-DDDA-4860-829E-A1334E381A52}" presName="comp" presStyleCnt="0"/>
      <dgm:spPr/>
    </dgm:pt>
    <dgm:pt modelId="{2F629AED-BAF4-4DF8-A023-A3D9C9D415B3}" type="pres">
      <dgm:prSet presAssocID="{763EB038-DDDA-4860-829E-A1334E381A52}" presName="box" presStyleLbl="node1" presStyleIdx="0" presStyleCnt="3" custLinFactNeighborX="107" custLinFactNeighborY="-21659"/>
      <dgm:spPr/>
      <dgm:t>
        <a:bodyPr/>
        <a:lstStyle/>
        <a:p>
          <a:endParaRPr lang="ru-RU"/>
        </a:p>
      </dgm:t>
    </dgm:pt>
    <dgm:pt modelId="{B8F423C2-77A8-4715-A101-4AAA93D8BE12}" type="pres">
      <dgm:prSet presAssocID="{763EB038-DDDA-4860-829E-A1334E381A52}" presName="img" presStyleLbl="fgImgPlace1" presStyleIdx="0" presStyleCnt="3" custScaleX="163637"/>
      <dgm:spPr>
        <a:solidFill>
          <a:srgbClr val="92D050"/>
        </a:solidFill>
      </dgm:spPr>
      <dgm:t>
        <a:bodyPr/>
        <a:lstStyle/>
        <a:p>
          <a:endParaRPr lang="ru-RU"/>
        </a:p>
      </dgm:t>
    </dgm:pt>
    <dgm:pt modelId="{E9B0679E-3C90-4ADD-A56A-51512677ACFC}" type="pres">
      <dgm:prSet presAssocID="{763EB038-DDDA-4860-829E-A1334E381A52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BBC33B-F112-454E-8F1E-8F42F03C56AC}" type="pres">
      <dgm:prSet presAssocID="{D09DA533-C4E5-45CD-B0F1-E1E77947DDC9}" presName="spacer" presStyleCnt="0"/>
      <dgm:spPr/>
    </dgm:pt>
    <dgm:pt modelId="{805AB851-D63B-496D-A825-EE9E0D2D6B28}" type="pres">
      <dgm:prSet presAssocID="{A834A9A3-14A6-42E2-9A84-E88C7E9B66BD}" presName="comp" presStyleCnt="0"/>
      <dgm:spPr/>
    </dgm:pt>
    <dgm:pt modelId="{D8C4F82A-8DF3-4ADF-B7E0-AAA1D4AC6475}" type="pres">
      <dgm:prSet presAssocID="{A834A9A3-14A6-42E2-9A84-E88C7E9B66BD}" presName="box" presStyleLbl="node1" presStyleIdx="1" presStyleCnt="3" custLinFactNeighborX="-283" custLinFactNeighborY="-5467"/>
      <dgm:spPr/>
      <dgm:t>
        <a:bodyPr/>
        <a:lstStyle/>
        <a:p>
          <a:endParaRPr lang="ru-RU"/>
        </a:p>
      </dgm:t>
    </dgm:pt>
    <dgm:pt modelId="{961F513F-B5C0-4383-8B25-86361346924F}" type="pres">
      <dgm:prSet presAssocID="{A834A9A3-14A6-42E2-9A84-E88C7E9B66BD}" presName="img" presStyleLbl="fgImgPlace1" presStyleIdx="1" presStyleCnt="3" custScaleX="165062" custLinFactNeighborX="513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1D49EBFD-9E28-48D2-AA48-C0D1E9F62715}" type="pres">
      <dgm:prSet presAssocID="{A834A9A3-14A6-42E2-9A84-E88C7E9B66BD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368194-C718-47E0-9113-95BA973BBDA8}" type="pres">
      <dgm:prSet presAssocID="{7549E946-EF09-455C-817E-7409EA213847}" presName="spacer" presStyleCnt="0"/>
      <dgm:spPr/>
    </dgm:pt>
    <dgm:pt modelId="{87D81D68-5D7D-4428-A0AC-D8404959475A}" type="pres">
      <dgm:prSet presAssocID="{47CE6551-036C-4C94-A2F3-29FD83C32679}" presName="comp" presStyleCnt="0"/>
      <dgm:spPr/>
    </dgm:pt>
    <dgm:pt modelId="{B8213F0F-C6EC-4227-B0D5-1788B0219855}" type="pres">
      <dgm:prSet presAssocID="{47CE6551-036C-4C94-A2F3-29FD83C32679}" presName="box" presStyleLbl="node1" presStyleIdx="2" presStyleCnt="3"/>
      <dgm:spPr/>
      <dgm:t>
        <a:bodyPr/>
        <a:lstStyle/>
        <a:p>
          <a:endParaRPr lang="ru-RU"/>
        </a:p>
      </dgm:t>
    </dgm:pt>
    <dgm:pt modelId="{43859E60-3159-4F73-8C54-D7CB9B7AD246}" type="pres">
      <dgm:prSet presAssocID="{47CE6551-036C-4C94-A2F3-29FD83C32679}" presName="img" presStyleLbl="fgImgPlace1" presStyleIdx="2" presStyleCnt="3" custScaleX="167867" custLinFactNeighborX="489" custLinFactNeighborY="-4265"/>
      <dgm:spPr>
        <a:solidFill>
          <a:srgbClr val="DDD7F5"/>
        </a:solidFill>
      </dgm:spPr>
      <dgm:t>
        <a:bodyPr/>
        <a:lstStyle/>
        <a:p>
          <a:endParaRPr lang="ru-RU"/>
        </a:p>
      </dgm:t>
    </dgm:pt>
    <dgm:pt modelId="{927F5B48-58A3-4F72-A0F6-0A5DC21DC7FB}" type="pres">
      <dgm:prSet presAssocID="{47CE6551-036C-4C94-A2F3-29FD83C32679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403717-FC26-4924-83C7-47824B6383B3}" type="presOf" srcId="{1C5BB2EB-76F0-4669-A9D6-DDAD6BE136C4}" destId="{E9B0679E-3C90-4ADD-A56A-51512677ACFC}" srcOrd="1" destOrd="1" presId="urn:microsoft.com/office/officeart/2005/8/layout/vList4#1"/>
    <dgm:cxn modelId="{A7435B89-B7BE-44DC-83ED-D4E9FD2C6DDB}" srcId="{50F65F8D-9B34-412F-AEEB-405ED617DF2E}" destId="{763EB038-DDDA-4860-829E-A1334E381A52}" srcOrd="0" destOrd="0" parTransId="{A88ABA06-9EFD-486F-AF4F-1110320C1747}" sibTransId="{D09DA533-C4E5-45CD-B0F1-E1E77947DDC9}"/>
    <dgm:cxn modelId="{7E101F98-0F3A-4A7D-91B2-E9C19B8661BD}" type="presOf" srcId="{A834A9A3-14A6-42E2-9A84-E88C7E9B66BD}" destId="{1D49EBFD-9E28-48D2-AA48-C0D1E9F62715}" srcOrd="1" destOrd="0" presId="urn:microsoft.com/office/officeart/2005/8/layout/vList4#1"/>
    <dgm:cxn modelId="{DA4CD9A4-A972-4043-9732-3763FE267077}" type="presOf" srcId="{A834A9A3-14A6-42E2-9A84-E88C7E9B66BD}" destId="{D8C4F82A-8DF3-4ADF-B7E0-AAA1D4AC6475}" srcOrd="0" destOrd="0" presId="urn:microsoft.com/office/officeart/2005/8/layout/vList4#1"/>
    <dgm:cxn modelId="{EDBA8810-9324-48E2-899F-A0727D879D22}" srcId="{763EB038-DDDA-4860-829E-A1334E381A52}" destId="{1C5BB2EB-76F0-4669-A9D6-DDAD6BE136C4}" srcOrd="0" destOrd="0" parTransId="{522F81AE-5B22-473E-A676-B54DFB656D1F}" sibTransId="{1CE15DB9-B0DA-488C-9478-2E91E7B8A9FE}"/>
    <dgm:cxn modelId="{31947F17-EA0B-442A-A168-C7FC7D7AA027}" type="presOf" srcId="{763EB038-DDDA-4860-829E-A1334E381A52}" destId="{E9B0679E-3C90-4ADD-A56A-51512677ACFC}" srcOrd="1" destOrd="0" presId="urn:microsoft.com/office/officeart/2005/8/layout/vList4#1"/>
    <dgm:cxn modelId="{A940F2DF-1394-4954-8D23-38C28C8FA10F}" type="presOf" srcId="{50F65F8D-9B34-412F-AEEB-405ED617DF2E}" destId="{F5DE46F9-6AC7-4183-88DF-A0E11C5BE0F3}" srcOrd="0" destOrd="0" presId="urn:microsoft.com/office/officeart/2005/8/layout/vList4#1"/>
    <dgm:cxn modelId="{EF6CC98D-C4EA-4390-835C-2371DD6714E9}" srcId="{50F65F8D-9B34-412F-AEEB-405ED617DF2E}" destId="{47CE6551-036C-4C94-A2F3-29FD83C32679}" srcOrd="2" destOrd="0" parTransId="{FBBD5BC3-EA8B-4107-8090-686179BCE7B9}" sibTransId="{37452311-058A-4418-9CC5-A15FCD5A486B}"/>
    <dgm:cxn modelId="{02850098-34FD-4F5F-B2CB-3AEEC6FE0E3A}" type="presOf" srcId="{47CE6551-036C-4C94-A2F3-29FD83C32679}" destId="{927F5B48-58A3-4F72-A0F6-0A5DC21DC7FB}" srcOrd="1" destOrd="0" presId="urn:microsoft.com/office/officeart/2005/8/layout/vList4#1"/>
    <dgm:cxn modelId="{FAFCE73B-1A0D-4E9C-A9F0-1B96BE893C26}" srcId="{50F65F8D-9B34-412F-AEEB-405ED617DF2E}" destId="{A834A9A3-14A6-42E2-9A84-E88C7E9B66BD}" srcOrd="1" destOrd="0" parTransId="{38BC1261-8088-46F4-BE60-E156FCABA1F8}" sibTransId="{7549E946-EF09-455C-817E-7409EA213847}"/>
    <dgm:cxn modelId="{F8A7B194-8E56-46DD-9F18-4D90F861AB2D}" type="presOf" srcId="{1C5BB2EB-76F0-4669-A9D6-DDAD6BE136C4}" destId="{2F629AED-BAF4-4DF8-A023-A3D9C9D415B3}" srcOrd="0" destOrd="1" presId="urn:microsoft.com/office/officeart/2005/8/layout/vList4#1"/>
    <dgm:cxn modelId="{7FB51F28-4CA2-47DE-9E68-9B37CF583D44}" type="presOf" srcId="{47CE6551-036C-4C94-A2F3-29FD83C32679}" destId="{B8213F0F-C6EC-4227-B0D5-1788B0219855}" srcOrd="0" destOrd="0" presId="urn:microsoft.com/office/officeart/2005/8/layout/vList4#1"/>
    <dgm:cxn modelId="{B920739C-2424-45DD-9D19-E352787A13F5}" type="presOf" srcId="{763EB038-DDDA-4860-829E-A1334E381A52}" destId="{2F629AED-BAF4-4DF8-A023-A3D9C9D415B3}" srcOrd="0" destOrd="0" presId="urn:microsoft.com/office/officeart/2005/8/layout/vList4#1"/>
    <dgm:cxn modelId="{373E9DA5-4D5C-43A4-97EB-F954151D0FC6}" type="presParOf" srcId="{F5DE46F9-6AC7-4183-88DF-A0E11C5BE0F3}" destId="{D0F665DA-7CC4-4758-A91E-D0E5D72BC106}" srcOrd="0" destOrd="0" presId="urn:microsoft.com/office/officeart/2005/8/layout/vList4#1"/>
    <dgm:cxn modelId="{D7211EAC-964B-4052-A712-6478CA8ADBA9}" type="presParOf" srcId="{D0F665DA-7CC4-4758-A91E-D0E5D72BC106}" destId="{2F629AED-BAF4-4DF8-A023-A3D9C9D415B3}" srcOrd="0" destOrd="0" presId="urn:microsoft.com/office/officeart/2005/8/layout/vList4#1"/>
    <dgm:cxn modelId="{5C1EF066-3AB3-4C03-861D-E0CFFB1AF0ED}" type="presParOf" srcId="{D0F665DA-7CC4-4758-A91E-D0E5D72BC106}" destId="{B8F423C2-77A8-4715-A101-4AAA93D8BE12}" srcOrd="1" destOrd="0" presId="urn:microsoft.com/office/officeart/2005/8/layout/vList4#1"/>
    <dgm:cxn modelId="{EFA96D5F-90E6-4778-9969-7D2B02914C7A}" type="presParOf" srcId="{D0F665DA-7CC4-4758-A91E-D0E5D72BC106}" destId="{E9B0679E-3C90-4ADD-A56A-51512677ACFC}" srcOrd="2" destOrd="0" presId="urn:microsoft.com/office/officeart/2005/8/layout/vList4#1"/>
    <dgm:cxn modelId="{0CA1C4DF-4DE0-492F-BDBB-3A668454D839}" type="presParOf" srcId="{F5DE46F9-6AC7-4183-88DF-A0E11C5BE0F3}" destId="{D8BBC33B-F112-454E-8F1E-8F42F03C56AC}" srcOrd="1" destOrd="0" presId="urn:microsoft.com/office/officeart/2005/8/layout/vList4#1"/>
    <dgm:cxn modelId="{96E18239-E0B2-4376-A58A-0EFCC286CBBC}" type="presParOf" srcId="{F5DE46F9-6AC7-4183-88DF-A0E11C5BE0F3}" destId="{805AB851-D63B-496D-A825-EE9E0D2D6B28}" srcOrd="2" destOrd="0" presId="urn:microsoft.com/office/officeart/2005/8/layout/vList4#1"/>
    <dgm:cxn modelId="{B5D8CCF4-BC39-4FAD-93BA-FA870ECFE09B}" type="presParOf" srcId="{805AB851-D63B-496D-A825-EE9E0D2D6B28}" destId="{D8C4F82A-8DF3-4ADF-B7E0-AAA1D4AC6475}" srcOrd="0" destOrd="0" presId="urn:microsoft.com/office/officeart/2005/8/layout/vList4#1"/>
    <dgm:cxn modelId="{299C0C3E-6ED0-4F22-A5B0-2B5760634FA7}" type="presParOf" srcId="{805AB851-D63B-496D-A825-EE9E0D2D6B28}" destId="{961F513F-B5C0-4383-8B25-86361346924F}" srcOrd="1" destOrd="0" presId="urn:microsoft.com/office/officeart/2005/8/layout/vList4#1"/>
    <dgm:cxn modelId="{46A7040A-D8AB-44AF-8E95-CF204CD0FFF8}" type="presParOf" srcId="{805AB851-D63B-496D-A825-EE9E0D2D6B28}" destId="{1D49EBFD-9E28-48D2-AA48-C0D1E9F62715}" srcOrd="2" destOrd="0" presId="urn:microsoft.com/office/officeart/2005/8/layout/vList4#1"/>
    <dgm:cxn modelId="{6C1D2FD8-A82A-4206-9AFA-35BE94C4E20C}" type="presParOf" srcId="{F5DE46F9-6AC7-4183-88DF-A0E11C5BE0F3}" destId="{9F368194-C718-47E0-9113-95BA973BBDA8}" srcOrd="3" destOrd="0" presId="urn:microsoft.com/office/officeart/2005/8/layout/vList4#1"/>
    <dgm:cxn modelId="{D0414CEB-AC16-401E-8CC1-D642110D6101}" type="presParOf" srcId="{F5DE46F9-6AC7-4183-88DF-A0E11C5BE0F3}" destId="{87D81D68-5D7D-4428-A0AC-D8404959475A}" srcOrd="4" destOrd="0" presId="urn:microsoft.com/office/officeart/2005/8/layout/vList4#1"/>
    <dgm:cxn modelId="{0BB69D5F-20C2-4F06-A897-886A748E313D}" type="presParOf" srcId="{87D81D68-5D7D-4428-A0AC-D8404959475A}" destId="{B8213F0F-C6EC-4227-B0D5-1788B0219855}" srcOrd="0" destOrd="0" presId="urn:microsoft.com/office/officeart/2005/8/layout/vList4#1"/>
    <dgm:cxn modelId="{E2DB4E61-B2A7-429A-9EE9-D334CEEDB477}" type="presParOf" srcId="{87D81D68-5D7D-4428-A0AC-D8404959475A}" destId="{43859E60-3159-4F73-8C54-D7CB9B7AD246}" srcOrd="1" destOrd="0" presId="urn:microsoft.com/office/officeart/2005/8/layout/vList4#1"/>
    <dgm:cxn modelId="{862E3676-DDA6-4417-B4CD-E31EDAB99F27}" type="presParOf" srcId="{87D81D68-5D7D-4428-A0AC-D8404959475A}" destId="{927F5B48-58A3-4F72-A0F6-0A5DC21DC7FB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B0FDEC-AA15-4505-835A-6583B4385D38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BD343F8-ED2B-41A3-96AA-3777EB232DB2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2400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Практические</a:t>
          </a:r>
          <a:endParaRPr lang="ru-RU" sz="2400" u="sng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3C0AD1-DE24-473A-9450-F5C0B06D46EE}" type="parTrans" cxnId="{F1F9A7CC-2030-437B-8684-3D9748EA88D0}">
      <dgm:prSet/>
      <dgm:spPr/>
      <dgm:t>
        <a:bodyPr/>
        <a:lstStyle/>
        <a:p>
          <a:endParaRPr lang="ru-RU"/>
        </a:p>
      </dgm:t>
    </dgm:pt>
    <dgm:pt modelId="{F149C7EF-F827-48F9-B1E9-F39F6949E37F}" type="sibTrans" cxnId="{F1F9A7CC-2030-437B-8684-3D9748EA88D0}">
      <dgm:prSet/>
      <dgm:spPr/>
      <dgm:t>
        <a:bodyPr/>
        <a:lstStyle/>
        <a:p>
          <a:endParaRPr lang="ru-RU"/>
        </a:p>
      </dgm:t>
    </dgm:pt>
    <dgm:pt modelId="{742EA20A-F4A1-4BA8-96B8-F4A3589557B2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1.Создание развивающей среды</a:t>
          </a:r>
        </a:p>
        <a:p>
          <a:r>
            <a: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2.Дидактические игры</a:t>
          </a:r>
        </a:p>
        <a:p>
          <a:r>
            <a: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3.Игровые ситуации</a:t>
          </a:r>
        </a:p>
        <a:p>
          <a:r>
            <a: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4.Продуктивная деятельность</a:t>
          </a:r>
        </a:p>
        <a:p>
          <a:r>
            <a: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5.Творческая мастерская: рисование, аппликация, создание коллективного коллажа</a:t>
          </a:r>
        </a:p>
        <a:p>
          <a:r>
            <a: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6.Театрализованные постановки с участием детей</a:t>
          </a:r>
        </a:p>
        <a:p>
          <a:r>
            <a: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7.Работа с социумом</a:t>
          </a:r>
        </a:p>
        <a:p>
          <a:r>
            <a: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8.Семейная гостиная</a:t>
          </a:r>
        </a:p>
        <a:p>
          <a:r>
            <a: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9.День добрых дел»</a:t>
          </a:r>
        </a:p>
        <a:p>
          <a:endParaRPr lang="ru-RU" sz="1600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1AD8C4-BB6D-4E66-BA31-610349C361A0}" type="parTrans" cxnId="{9DF81E50-ADAE-44B6-B247-B173822A2F31}">
      <dgm:prSet/>
      <dgm:spPr/>
      <dgm:t>
        <a:bodyPr/>
        <a:lstStyle/>
        <a:p>
          <a:endParaRPr lang="ru-RU"/>
        </a:p>
      </dgm:t>
    </dgm:pt>
    <dgm:pt modelId="{794E4E22-C9B9-4A75-8357-7EA1C42958F7}" type="sibTrans" cxnId="{9DF81E50-ADAE-44B6-B247-B173822A2F31}">
      <dgm:prSet/>
      <dgm:spPr/>
      <dgm:t>
        <a:bodyPr/>
        <a:lstStyle/>
        <a:p>
          <a:endParaRPr lang="ru-RU"/>
        </a:p>
      </dgm:t>
    </dgm:pt>
    <dgm:pt modelId="{F9146379-657E-4307-8E42-7319EF16DA62}">
      <dgm:prSet phldrT="[Текст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Словесные</a:t>
          </a:r>
          <a:endParaRPr lang="ru-RU" u="sng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2939AE-4FA1-4157-B3CA-C7BE3FC49CB1}" type="parTrans" cxnId="{7FC4FA31-FBFE-4B2A-A626-A383CE46285C}">
      <dgm:prSet/>
      <dgm:spPr/>
      <dgm:t>
        <a:bodyPr/>
        <a:lstStyle/>
        <a:p>
          <a:endParaRPr lang="ru-RU"/>
        </a:p>
      </dgm:t>
    </dgm:pt>
    <dgm:pt modelId="{154ECE74-6510-4CF0-B4AE-2D6004A5D991}" type="sibTrans" cxnId="{7FC4FA31-FBFE-4B2A-A626-A383CE46285C}">
      <dgm:prSet/>
      <dgm:spPr/>
      <dgm:t>
        <a:bodyPr/>
        <a:lstStyle/>
        <a:p>
          <a:endParaRPr lang="ru-RU"/>
        </a:p>
      </dgm:t>
    </dgm:pt>
    <dgm:pt modelId="{172F065D-763D-4EA9-AEDE-9BBB454B8C91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1.Беседы </a:t>
          </a:r>
        </a:p>
        <a:p>
          <a:r>
            <a: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2.Чтение художественной литературы</a:t>
          </a:r>
        </a:p>
        <a:p>
          <a:r>
            <a: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3.Заучивание стихотворений</a:t>
          </a:r>
        </a:p>
        <a:p>
          <a:r>
            <a: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4.Рассказывание </a:t>
          </a:r>
        </a:p>
        <a:p>
          <a:r>
            <a: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5.Развлечение </a:t>
          </a:r>
        </a:p>
        <a:p>
          <a:r>
            <a: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6.Словесные игры</a:t>
          </a:r>
          <a:endParaRPr lang="ru-RU" sz="16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6DED45-844E-4204-927F-AF905FD3CAFB}" type="parTrans" cxnId="{70FCE616-2EEE-42E4-BA18-3EE1D5B8E539}">
      <dgm:prSet/>
      <dgm:spPr/>
      <dgm:t>
        <a:bodyPr/>
        <a:lstStyle/>
        <a:p>
          <a:endParaRPr lang="ru-RU"/>
        </a:p>
      </dgm:t>
    </dgm:pt>
    <dgm:pt modelId="{F71349A7-6065-4941-A689-1ACFB4B9081D}" type="sibTrans" cxnId="{70FCE616-2EEE-42E4-BA18-3EE1D5B8E539}">
      <dgm:prSet/>
      <dgm:spPr/>
      <dgm:t>
        <a:bodyPr/>
        <a:lstStyle/>
        <a:p>
          <a:endParaRPr lang="ru-RU"/>
        </a:p>
      </dgm:t>
    </dgm:pt>
    <dgm:pt modelId="{10160B9F-93C5-4F03-BF82-0161A60C7E6C}">
      <dgm:prSet phldrT="[Текст]"/>
      <dgm:spPr>
        <a:solidFill>
          <a:srgbClr val="DDD7F5"/>
        </a:solidFill>
      </dgm:spPr>
      <dgm:t>
        <a:bodyPr/>
        <a:lstStyle/>
        <a:p>
          <a:r>
            <a:rPr lang="ru-RU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Наглядные </a:t>
          </a:r>
          <a:endParaRPr lang="ru-RU" u="sng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2CA180-12FD-4D54-9FC9-93E8DAA6670F}" type="parTrans" cxnId="{96E23049-6730-4E95-B711-9C01D773C5DD}">
      <dgm:prSet/>
      <dgm:spPr/>
      <dgm:t>
        <a:bodyPr/>
        <a:lstStyle/>
        <a:p>
          <a:endParaRPr lang="ru-RU"/>
        </a:p>
      </dgm:t>
    </dgm:pt>
    <dgm:pt modelId="{A7A6F013-38AD-49C0-994D-A811214D028B}" type="sibTrans" cxnId="{96E23049-6730-4E95-B711-9C01D773C5DD}">
      <dgm:prSet/>
      <dgm:spPr/>
      <dgm:t>
        <a:bodyPr/>
        <a:lstStyle/>
        <a:p>
          <a:endParaRPr lang="ru-RU"/>
        </a:p>
      </dgm:t>
    </dgm:pt>
    <dgm:pt modelId="{E20AAB41-C008-4956-BFF4-231C70BA77FD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1.Организация выставки «Книжка – малышка»</a:t>
          </a:r>
        </a:p>
        <a:p>
          <a:r>
            <a: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2.Рассматривание сюжетных картинок, иллюстраций</a:t>
          </a:r>
        </a:p>
        <a:p>
          <a:r>
            <a: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3.Оформление стенгазет, акция «Поможем детям вместе»</a:t>
          </a:r>
        </a:p>
        <a:p>
          <a:r>
            <a: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4.Информационные стенды</a:t>
          </a:r>
        </a:p>
        <a:p>
          <a:r>
            <a: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5.Личный пример взрослых</a:t>
          </a:r>
          <a:endParaRPr lang="ru-RU" sz="16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767B6E-C24E-42AA-A72E-2414AADFAF3A}" type="parTrans" cxnId="{F67B6A49-8858-4EB7-8E21-1B6D585D228A}">
      <dgm:prSet/>
      <dgm:spPr/>
      <dgm:t>
        <a:bodyPr/>
        <a:lstStyle/>
        <a:p>
          <a:endParaRPr lang="ru-RU"/>
        </a:p>
      </dgm:t>
    </dgm:pt>
    <dgm:pt modelId="{E0E32E73-A4E1-4F24-905B-B65596544B3F}" type="sibTrans" cxnId="{F67B6A49-8858-4EB7-8E21-1B6D585D228A}">
      <dgm:prSet/>
      <dgm:spPr/>
      <dgm:t>
        <a:bodyPr/>
        <a:lstStyle/>
        <a:p>
          <a:endParaRPr lang="ru-RU"/>
        </a:p>
      </dgm:t>
    </dgm:pt>
    <dgm:pt modelId="{351D94A9-D230-41F6-8610-D86D780AA900}" type="pres">
      <dgm:prSet presAssocID="{40B0FDEC-AA15-4505-835A-6583B4385D38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A97EF0B-94F5-4622-B5B5-0233A9C2272F}" type="pres">
      <dgm:prSet presAssocID="{0BD343F8-ED2B-41A3-96AA-3777EB232DB2}" presName="parentText1" presStyleLbl="node1" presStyleIdx="0" presStyleCnt="3" custScaleY="140929" custLinFactNeighborX="161" custLinFactNeighborY="-5062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2DA2BF-CA2E-4A19-915A-6F432B0936DA}" type="pres">
      <dgm:prSet presAssocID="{0BD343F8-ED2B-41A3-96AA-3777EB232DB2}" presName="childText1" presStyleLbl="solidAlignAcc1" presStyleIdx="0" presStyleCnt="3" custScaleX="96272" custScaleY="195039" custLinFactNeighborX="275" custLinFactNeighborY="217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E67CFE-63E0-49A0-B795-C36F7031E0DF}" type="pres">
      <dgm:prSet presAssocID="{F9146379-657E-4307-8E42-7319EF16DA62}" presName="parentText2" presStyleLbl="node1" presStyleIdx="1" presStyleCnt="3" custLinFactNeighborX="-1510" custLinFactNeighborY="-3178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9DD5F9-5B60-4018-911B-2C19618C01B5}" type="pres">
      <dgm:prSet presAssocID="{F9146379-657E-4307-8E42-7319EF16DA62}" presName="childText2" presStyleLbl="solidAlignAcc1" presStyleIdx="1" presStyleCnt="3" custScaleX="96303" custScaleY="88903" custLinFactNeighborX="-4369" custLinFactNeighborY="-220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36EB9-11FE-4B28-8323-0E1B9B6A2876}" type="pres">
      <dgm:prSet presAssocID="{10160B9F-93C5-4F03-BF82-0161A60C7E6C}" presName="parentText3" presStyleLbl="node1" presStyleIdx="2" presStyleCnt="3" custScaleX="101905" custLinFactNeighborX="-3522" custLinFactNeighborY="-1845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E514EB-A088-4247-988D-FF498406D107}" type="pres">
      <dgm:prSet presAssocID="{10160B9F-93C5-4F03-BF82-0161A60C7E6C}" presName="childText3" presStyleLbl="solidAlignAcc1" presStyleIdx="2" presStyleCnt="3" custScaleX="92902" custScaleY="136750" custLinFactNeighborX="-9140" custLinFactNeighborY="77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C4FA31-FBFE-4B2A-A626-A383CE46285C}" srcId="{40B0FDEC-AA15-4505-835A-6583B4385D38}" destId="{F9146379-657E-4307-8E42-7319EF16DA62}" srcOrd="1" destOrd="0" parTransId="{192939AE-4FA1-4157-B3CA-C7BE3FC49CB1}" sibTransId="{154ECE74-6510-4CF0-B4AE-2D6004A5D991}"/>
    <dgm:cxn modelId="{F1F9A7CC-2030-437B-8684-3D9748EA88D0}" srcId="{40B0FDEC-AA15-4505-835A-6583B4385D38}" destId="{0BD343F8-ED2B-41A3-96AA-3777EB232DB2}" srcOrd="0" destOrd="0" parTransId="{AB3C0AD1-DE24-473A-9450-F5C0B06D46EE}" sibTransId="{F149C7EF-F827-48F9-B1E9-F39F6949E37F}"/>
    <dgm:cxn modelId="{9DF81E50-ADAE-44B6-B247-B173822A2F31}" srcId="{0BD343F8-ED2B-41A3-96AA-3777EB232DB2}" destId="{742EA20A-F4A1-4BA8-96B8-F4A3589557B2}" srcOrd="0" destOrd="0" parTransId="{811AD8C4-BB6D-4E66-BA31-610349C361A0}" sibTransId="{794E4E22-C9B9-4A75-8357-7EA1C42958F7}"/>
    <dgm:cxn modelId="{0A0DBAC7-FEB0-48B3-8501-658F13F94D45}" type="presOf" srcId="{0BD343F8-ED2B-41A3-96AA-3777EB232DB2}" destId="{8A97EF0B-94F5-4622-B5B5-0233A9C2272F}" srcOrd="0" destOrd="0" presId="urn:microsoft.com/office/officeart/2009/3/layout/IncreasingArrowsProcess"/>
    <dgm:cxn modelId="{43E81F1F-9EEB-4669-83B6-53BEF492D2B0}" type="presOf" srcId="{F9146379-657E-4307-8E42-7319EF16DA62}" destId="{09E67CFE-63E0-49A0-B795-C36F7031E0DF}" srcOrd="0" destOrd="0" presId="urn:microsoft.com/office/officeart/2009/3/layout/IncreasingArrowsProcess"/>
    <dgm:cxn modelId="{0194FD9B-6C17-4ACD-8220-3A44BC7A38EC}" type="presOf" srcId="{40B0FDEC-AA15-4505-835A-6583B4385D38}" destId="{351D94A9-D230-41F6-8610-D86D780AA900}" srcOrd="0" destOrd="0" presId="urn:microsoft.com/office/officeart/2009/3/layout/IncreasingArrowsProcess"/>
    <dgm:cxn modelId="{70FCE616-2EEE-42E4-BA18-3EE1D5B8E539}" srcId="{F9146379-657E-4307-8E42-7319EF16DA62}" destId="{172F065D-763D-4EA9-AEDE-9BBB454B8C91}" srcOrd="0" destOrd="0" parTransId="{8B6DED45-844E-4204-927F-AF905FD3CAFB}" sibTransId="{F71349A7-6065-4941-A689-1ACFB4B9081D}"/>
    <dgm:cxn modelId="{F67B6A49-8858-4EB7-8E21-1B6D585D228A}" srcId="{10160B9F-93C5-4F03-BF82-0161A60C7E6C}" destId="{E20AAB41-C008-4956-BFF4-231C70BA77FD}" srcOrd="0" destOrd="0" parTransId="{54767B6E-C24E-42AA-A72E-2414AADFAF3A}" sibTransId="{E0E32E73-A4E1-4F24-905B-B65596544B3F}"/>
    <dgm:cxn modelId="{3FC03A04-A2F3-42C4-85C9-EA312A1E160B}" type="presOf" srcId="{742EA20A-F4A1-4BA8-96B8-F4A3589557B2}" destId="{582DA2BF-CA2E-4A19-915A-6F432B0936DA}" srcOrd="0" destOrd="0" presId="urn:microsoft.com/office/officeart/2009/3/layout/IncreasingArrowsProcess"/>
    <dgm:cxn modelId="{96E23049-6730-4E95-B711-9C01D773C5DD}" srcId="{40B0FDEC-AA15-4505-835A-6583B4385D38}" destId="{10160B9F-93C5-4F03-BF82-0161A60C7E6C}" srcOrd="2" destOrd="0" parTransId="{D62CA180-12FD-4D54-9FC9-93E8DAA6670F}" sibTransId="{A7A6F013-38AD-49C0-994D-A811214D028B}"/>
    <dgm:cxn modelId="{35F54CE3-20EC-490F-8C46-64AE8B94D8FA}" type="presOf" srcId="{172F065D-763D-4EA9-AEDE-9BBB454B8C91}" destId="{2C9DD5F9-5B60-4018-911B-2C19618C01B5}" srcOrd="0" destOrd="0" presId="urn:microsoft.com/office/officeart/2009/3/layout/IncreasingArrowsProcess"/>
    <dgm:cxn modelId="{F75E649A-4A32-4560-AB00-626F4A450AFF}" type="presOf" srcId="{10160B9F-93C5-4F03-BF82-0161A60C7E6C}" destId="{09136EB9-11FE-4B28-8323-0E1B9B6A2876}" srcOrd="0" destOrd="0" presId="urn:microsoft.com/office/officeart/2009/3/layout/IncreasingArrowsProcess"/>
    <dgm:cxn modelId="{4B25D88E-4FD6-415E-93D8-E223D6192777}" type="presOf" srcId="{E20AAB41-C008-4956-BFF4-231C70BA77FD}" destId="{F8E514EB-A088-4247-988D-FF498406D107}" srcOrd="0" destOrd="0" presId="urn:microsoft.com/office/officeart/2009/3/layout/IncreasingArrowsProcess"/>
    <dgm:cxn modelId="{E6C1D5EC-3C8A-48B8-A641-052B6C11DC2D}" type="presParOf" srcId="{351D94A9-D230-41F6-8610-D86D780AA900}" destId="{8A97EF0B-94F5-4622-B5B5-0233A9C2272F}" srcOrd="0" destOrd="0" presId="urn:microsoft.com/office/officeart/2009/3/layout/IncreasingArrowsProcess"/>
    <dgm:cxn modelId="{0A5DE251-5154-4625-A57C-10D634A5E8D0}" type="presParOf" srcId="{351D94A9-D230-41F6-8610-D86D780AA900}" destId="{582DA2BF-CA2E-4A19-915A-6F432B0936DA}" srcOrd="1" destOrd="0" presId="urn:microsoft.com/office/officeart/2009/3/layout/IncreasingArrowsProcess"/>
    <dgm:cxn modelId="{F332F0F2-5756-4602-B9E2-AC89CE0ED6F5}" type="presParOf" srcId="{351D94A9-D230-41F6-8610-D86D780AA900}" destId="{09E67CFE-63E0-49A0-B795-C36F7031E0DF}" srcOrd="2" destOrd="0" presId="urn:microsoft.com/office/officeart/2009/3/layout/IncreasingArrowsProcess"/>
    <dgm:cxn modelId="{737B58DF-DA14-4780-AAD3-1441D415A36D}" type="presParOf" srcId="{351D94A9-D230-41F6-8610-D86D780AA900}" destId="{2C9DD5F9-5B60-4018-911B-2C19618C01B5}" srcOrd="3" destOrd="0" presId="urn:microsoft.com/office/officeart/2009/3/layout/IncreasingArrowsProcess"/>
    <dgm:cxn modelId="{6F4470F4-6534-4BE1-8FDE-29DB5624287F}" type="presParOf" srcId="{351D94A9-D230-41F6-8610-D86D780AA900}" destId="{09136EB9-11FE-4B28-8323-0E1B9B6A2876}" srcOrd="4" destOrd="0" presId="urn:microsoft.com/office/officeart/2009/3/layout/IncreasingArrowsProcess"/>
    <dgm:cxn modelId="{65C0B727-2429-4470-B93E-FDE573172B8A}" type="presParOf" srcId="{351D94A9-D230-41F6-8610-D86D780AA900}" destId="{F8E514EB-A088-4247-988D-FF498406D107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DA2C64D-913C-4099-8764-374293C6C095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608E18-1F8A-4EDE-AC47-EDD9FC7AE6F2}">
      <dgm:prSet phldrT="[Текст]" custT="1"/>
      <dgm:spPr>
        <a:solidFill>
          <a:srgbClr val="9999FF"/>
        </a:solidFill>
      </dgm:spPr>
      <dgm:t>
        <a:bodyPr/>
        <a:lstStyle/>
        <a:p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7A9A77-2E5E-45D7-BCED-A1D91D5CD7BA}" type="parTrans" cxnId="{016A9398-1FC8-48FF-A5B4-AE988B1E4B77}">
      <dgm:prSet/>
      <dgm:spPr/>
      <dgm:t>
        <a:bodyPr/>
        <a:lstStyle/>
        <a:p>
          <a:endParaRPr lang="ru-RU"/>
        </a:p>
      </dgm:t>
    </dgm:pt>
    <dgm:pt modelId="{9C24A44E-324A-4ED5-8537-6815573CD1F8}" type="sibTrans" cxnId="{016A9398-1FC8-48FF-A5B4-AE988B1E4B77}">
      <dgm:prSet/>
      <dgm:spPr/>
      <dgm:t>
        <a:bodyPr/>
        <a:lstStyle/>
        <a:p>
          <a:endParaRPr lang="ru-RU"/>
        </a:p>
      </dgm:t>
    </dgm:pt>
    <dgm:pt modelId="{DE3F40FF-54B9-43B5-BD7A-7141CACC377E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Развлечение по сказке «Курочка Ряба»;</a:t>
          </a:r>
        </a:p>
        <a:p>
          <a:pPr algn="l"/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Чтение различной художественной литературы по теме «Доброта»;</a:t>
          </a:r>
        </a:p>
        <a:p>
          <a:pPr algn="l"/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3.День добрых дел (продуктивная деятельность «Волшебный цветок»)</a:t>
          </a:r>
        </a:p>
        <a:p>
          <a:pPr algn="l"/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 Словесная игра «Вежливые слова»;</a:t>
          </a:r>
        </a:p>
        <a:p>
          <a:pPr algn="l"/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5. Основная образовательная деятельность по социокультурным истокам «Ласковая песня»;</a:t>
          </a:r>
        </a:p>
        <a:p>
          <a:pPr algn="l"/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6. Семейная гостиная совместно с родителями;</a:t>
          </a:r>
        </a:p>
        <a:p>
          <a:pPr algn="l"/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7. Расскажем вместе сказку (театр на деревянных палочках);</a:t>
          </a:r>
        </a:p>
        <a:p>
          <a:pPr algn="l"/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8. Работа с социумом «Городской </a:t>
          </a:r>
          <a:r>
            <a:rPr lang="ru-RU" sz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музейно</a:t>
          </a: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– выставочный центр», по теме «Русская изба».</a:t>
          </a:r>
        </a:p>
        <a:p>
          <a:pPr algn="l"/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9. Создание подарка маме на «День матери».</a:t>
          </a:r>
        </a:p>
        <a:p>
          <a:pPr algn="l"/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Работа с родителями: </a:t>
          </a:r>
          <a:r>
            <a:rPr lang="ru-RU" sz="12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стенгазеты «Добрые поступки», пополнение развивающей предметно – пространственной среды, семейная гостиная совместно с детьми (создание альбома «Ласковая песня»).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40C206-59AB-4923-AD95-5BE2DA66D662}" type="parTrans" cxnId="{B183EA2B-8C20-43EA-A09D-16117B2AD084}">
      <dgm:prSet/>
      <dgm:spPr/>
      <dgm:t>
        <a:bodyPr/>
        <a:lstStyle/>
        <a:p>
          <a:endParaRPr lang="ru-RU"/>
        </a:p>
      </dgm:t>
    </dgm:pt>
    <dgm:pt modelId="{6A6A610C-0DF8-44FD-813A-59A13687C7AE}" type="sibTrans" cxnId="{B183EA2B-8C20-43EA-A09D-16117B2AD084}">
      <dgm:prSet/>
      <dgm:spPr/>
      <dgm:t>
        <a:bodyPr/>
        <a:lstStyle/>
        <a:p>
          <a:endParaRPr lang="ru-RU"/>
        </a:p>
      </dgm:t>
    </dgm:pt>
    <dgm:pt modelId="{68BE4E52-0D04-4B31-B1A0-5C52BC150E35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Развлечение по сказке «Теремок»»</a:t>
          </a:r>
        </a:p>
        <a:p>
          <a:pPr algn="l"/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Творческая мастерская: раскраски по сказкам;</a:t>
          </a:r>
        </a:p>
        <a:p>
          <a:pPr algn="l"/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День добрых дел (продуктивная деятельность: создание театра на палочках «Весёлый мышонок»);</a:t>
          </a:r>
        </a:p>
        <a:p>
          <a:pPr algn="l"/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4.Чтение и заучивание стихотворений о «Дружбе»;</a:t>
          </a:r>
        </a:p>
        <a:p>
          <a:pPr algn="l"/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5. Основная образовательная деятельность по социокультурным истокам «Добрый мир»;</a:t>
          </a:r>
        </a:p>
        <a:p>
          <a:pPr algn="l"/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6. Игра «Помощники»;</a:t>
          </a:r>
        </a:p>
        <a:p>
          <a:pPr algn="l"/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7. Игровая ситуация «Рома обидел своего друга».</a:t>
          </a:r>
        </a:p>
        <a:p>
          <a:pPr algn="l"/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Работа с родителями: </a:t>
          </a:r>
          <a:r>
            <a:rPr lang="ru-RU" sz="12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участие в акции творческих работ изготовленных своими руками «Поможем детям вместе», изготовление игрового макета по социокультурным истокам в развивающую предметно – пространственную среду.</a:t>
          </a:r>
          <a:endParaRPr lang="ru-RU" sz="1200" b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/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C88F08-6A80-41D1-B030-4DEA5325BC6F}" type="parTrans" cxnId="{E6751F83-8833-437F-98DB-998D338E0682}">
      <dgm:prSet/>
      <dgm:spPr/>
      <dgm:t>
        <a:bodyPr/>
        <a:lstStyle/>
        <a:p>
          <a:endParaRPr lang="ru-RU"/>
        </a:p>
      </dgm:t>
    </dgm:pt>
    <dgm:pt modelId="{29AF296B-D348-4CAD-A159-C2217882E866}" type="sibTrans" cxnId="{E6751F83-8833-437F-98DB-998D338E0682}">
      <dgm:prSet/>
      <dgm:spPr/>
      <dgm:t>
        <a:bodyPr/>
        <a:lstStyle/>
        <a:p>
          <a:endParaRPr lang="ru-RU"/>
        </a:p>
      </dgm:t>
    </dgm:pt>
    <dgm:pt modelId="{4B5A0378-5362-4B2B-A509-85AC453721D7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1.Развлечение по сказке «Колобок»;</a:t>
          </a:r>
        </a:p>
        <a:p>
          <a:pPr algn="l"/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2.Рассматривание сюжетных картинок «Добрые поступки»;</a:t>
          </a:r>
        </a:p>
        <a:p>
          <a:pPr algn="l"/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Загадывание детям загадки;</a:t>
          </a:r>
        </a:p>
        <a:p>
          <a:pPr algn="l"/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 День добрых дел (показ театрализованной сказки «Репка»);</a:t>
          </a:r>
        </a:p>
        <a:p>
          <a:pPr algn="l"/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5. Дидактические игры, беседы;</a:t>
          </a:r>
        </a:p>
        <a:p>
          <a:pPr algn="l"/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6.Решение проблемных ситуаций «Как поступить?»;</a:t>
          </a:r>
        </a:p>
        <a:p>
          <a:pPr algn="l"/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7.Основная образовательная деятельность по социокультурным истокам «Доброе слово».</a:t>
          </a:r>
        </a:p>
        <a:p>
          <a:pPr algn="l"/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8. Встреча с представителем коренного народов севера - ханты</a:t>
          </a:r>
          <a:r>
            <a:rPr lang="ru-RU" sz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(создание коллективного коллажа совместно с детьми «Лесная сказка»)</a:t>
          </a:r>
        </a:p>
        <a:p>
          <a:pPr algn="l"/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Работа с родителями: </a:t>
          </a:r>
          <a:r>
            <a:rPr lang="ru-RU" sz="12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круглый стол, консультация «Добрые поступки», создание книжки – малышки «Доброе слово», «Добрые сказки», «Добрый мир».</a:t>
          </a:r>
          <a:endParaRPr lang="ru-RU" sz="1200" b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/>
          <a:endParaRPr lang="ru-RU" sz="14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/>
          <a:endParaRPr lang="ru-RU" sz="14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EF5526-08F8-4B23-A9D5-7A5B2559EABF}" type="sibTrans" cxnId="{67CA85D6-FA60-4BD8-9943-25E88AAADC58}">
      <dgm:prSet/>
      <dgm:spPr/>
      <dgm:t>
        <a:bodyPr/>
        <a:lstStyle/>
        <a:p>
          <a:endParaRPr lang="ru-RU"/>
        </a:p>
      </dgm:t>
    </dgm:pt>
    <dgm:pt modelId="{25295CAB-F3D7-491A-8E09-D87582CDDC18}" type="parTrans" cxnId="{67CA85D6-FA60-4BD8-9943-25E88AAADC58}">
      <dgm:prSet/>
      <dgm:spPr/>
      <dgm:t>
        <a:bodyPr/>
        <a:lstStyle/>
        <a:p>
          <a:endParaRPr lang="ru-RU"/>
        </a:p>
      </dgm:t>
    </dgm:pt>
    <dgm:pt modelId="{6E94AE90-A355-427E-B00D-9F8B51434B74}" type="pres">
      <dgm:prSet presAssocID="{ADA2C64D-913C-4099-8764-374293C6C09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4CECCB-B082-498F-A905-BC24806EFD9F}" type="pres">
      <dgm:prSet presAssocID="{71608E18-1F8A-4EDE-AC47-EDD9FC7AE6F2}" presName="roof" presStyleLbl="dkBgShp" presStyleIdx="0" presStyleCnt="2" custFlipVert="1" custScaleY="22958"/>
      <dgm:spPr/>
      <dgm:t>
        <a:bodyPr/>
        <a:lstStyle/>
        <a:p>
          <a:endParaRPr lang="ru-RU"/>
        </a:p>
      </dgm:t>
    </dgm:pt>
    <dgm:pt modelId="{DF4D6F83-7CE2-481B-B674-5E74B7FBB730}" type="pres">
      <dgm:prSet presAssocID="{71608E18-1F8A-4EDE-AC47-EDD9FC7AE6F2}" presName="pillars" presStyleCnt="0"/>
      <dgm:spPr/>
    </dgm:pt>
    <dgm:pt modelId="{C203B9A9-696B-4CA6-B3A6-2452D273BB2D}" type="pres">
      <dgm:prSet presAssocID="{71608E18-1F8A-4EDE-AC47-EDD9FC7AE6F2}" presName="pillar1" presStyleLbl="node1" presStyleIdx="0" presStyleCnt="3" custScaleY="1290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8B9228-5F78-48C4-A453-CED4F1BB00F9}" type="pres">
      <dgm:prSet presAssocID="{DE3F40FF-54B9-43B5-BD7A-7141CACC377E}" presName="pillarX" presStyleLbl="node1" presStyleIdx="1" presStyleCnt="3" custScaleY="1295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F7D5FC-6E9A-4A7B-8BCA-8B2104EEE2EC}" type="pres">
      <dgm:prSet presAssocID="{68BE4E52-0D04-4B31-B1A0-5C52BC150E35}" presName="pillarX" presStyleLbl="node1" presStyleIdx="2" presStyleCnt="3" custScaleY="1298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0E6EA7-4A39-4B2D-A7CA-E715893C33FF}" type="pres">
      <dgm:prSet presAssocID="{71608E18-1F8A-4EDE-AC47-EDD9FC7AE6F2}" presName="base" presStyleLbl="dkBgShp" presStyleIdx="1" presStyleCnt="2" custScaleY="49476" custLinFactY="25088" custLinFactNeighborX="981" custLinFactNeighborY="100000"/>
      <dgm:spPr>
        <a:solidFill>
          <a:srgbClr val="DDD7F5"/>
        </a:solidFill>
      </dgm:spPr>
      <dgm:t>
        <a:bodyPr/>
        <a:lstStyle/>
        <a:p>
          <a:endParaRPr lang="ru-RU"/>
        </a:p>
      </dgm:t>
    </dgm:pt>
  </dgm:ptLst>
  <dgm:cxnLst>
    <dgm:cxn modelId="{B183EA2B-8C20-43EA-A09D-16117B2AD084}" srcId="{71608E18-1F8A-4EDE-AC47-EDD9FC7AE6F2}" destId="{DE3F40FF-54B9-43B5-BD7A-7141CACC377E}" srcOrd="1" destOrd="0" parTransId="{E340C206-59AB-4923-AD95-5BE2DA66D662}" sibTransId="{6A6A610C-0DF8-44FD-813A-59A13687C7AE}"/>
    <dgm:cxn modelId="{67CA85D6-FA60-4BD8-9943-25E88AAADC58}" srcId="{71608E18-1F8A-4EDE-AC47-EDD9FC7AE6F2}" destId="{4B5A0378-5362-4B2B-A509-85AC453721D7}" srcOrd="0" destOrd="0" parTransId="{25295CAB-F3D7-491A-8E09-D87582CDDC18}" sibTransId="{02EF5526-08F8-4B23-A9D5-7A5B2559EABF}"/>
    <dgm:cxn modelId="{F60439F3-C574-4D32-9DC7-3D37DB931701}" type="presOf" srcId="{68BE4E52-0D04-4B31-B1A0-5C52BC150E35}" destId="{85F7D5FC-6E9A-4A7B-8BCA-8B2104EEE2EC}" srcOrd="0" destOrd="0" presId="urn:microsoft.com/office/officeart/2005/8/layout/hList3"/>
    <dgm:cxn modelId="{E6751F83-8833-437F-98DB-998D338E0682}" srcId="{71608E18-1F8A-4EDE-AC47-EDD9FC7AE6F2}" destId="{68BE4E52-0D04-4B31-B1A0-5C52BC150E35}" srcOrd="2" destOrd="0" parTransId="{22C88F08-6A80-41D1-B030-4DEA5325BC6F}" sibTransId="{29AF296B-D348-4CAD-A159-C2217882E866}"/>
    <dgm:cxn modelId="{45E0135F-C389-4361-8F82-FEEB95BFF6EE}" type="presOf" srcId="{ADA2C64D-913C-4099-8764-374293C6C095}" destId="{6E94AE90-A355-427E-B00D-9F8B51434B74}" srcOrd="0" destOrd="0" presId="urn:microsoft.com/office/officeart/2005/8/layout/hList3"/>
    <dgm:cxn modelId="{E1E69B76-CAC0-49C6-9C94-17239858CAB1}" type="presOf" srcId="{DE3F40FF-54B9-43B5-BD7A-7141CACC377E}" destId="{378B9228-5F78-48C4-A453-CED4F1BB00F9}" srcOrd="0" destOrd="0" presId="urn:microsoft.com/office/officeart/2005/8/layout/hList3"/>
    <dgm:cxn modelId="{3594E887-4C18-45A3-B91F-395A92F3A742}" type="presOf" srcId="{71608E18-1F8A-4EDE-AC47-EDD9FC7AE6F2}" destId="{094CECCB-B082-498F-A905-BC24806EFD9F}" srcOrd="0" destOrd="0" presId="urn:microsoft.com/office/officeart/2005/8/layout/hList3"/>
    <dgm:cxn modelId="{6A5BD435-E3C3-41EC-96F1-B23085CEB829}" type="presOf" srcId="{4B5A0378-5362-4B2B-A509-85AC453721D7}" destId="{C203B9A9-696B-4CA6-B3A6-2452D273BB2D}" srcOrd="0" destOrd="0" presId="urn:microsoft.com/office/officeart/2005/8/layout/hList3"/>
    <dgm:cxn modelId="{016A9398-1FC8-48FF-A5B4-AE988B1E4B77}" srcId="{ADA2C64D-913C-4099-8764-374293C6C095}" destId="{71608E18-1F8A-4EDE-AC47-EDD9FC7AE6F2}" srcOrd="0" destOrd="0" parTransId="{127A9A77-2E5E-45D7-BCED-A1D91D5CD7BA}" sibTransId="{9C24A44E-324A-4ED5-8537-6815573CD1F8}"/>
    <dgm:cxn modelId="{EA16376D-FB8C-4CB0-AAED-8EFC2BBC372D}" type="presParOf" srcId="{6E94AE90-A355-427E-B00D-9F8B51434B74}" destId="{094CECCB-B082-498F-A905-BC24806EFD9F}" srcOrd="0" destOrd="0" presId="urn:microsoft.com/office/officeart/2005/8/layout/hList3"/>
    <dgm:cxn modelId="{BC8D5ABB-3FEE-454A-90CE-F3541370FA12}" type="presParOf" srcId="{6E94AE90-A355-427E-B00D-9F8B51434B74}" destId="{DF4D6F83-7CE2-481B-B674-5E74B7FBB730}" srcOrd="1" destOrd="0" presId="urn:microsoft.com/office/officeart/2005/8/layout/hList3"/>
    <dgm:cxn modelId="{C7877048-D180-42EA-8B27-875138AFE7BD}" type="presParOf" srcId="{DF4D6F83-7CE2-481B-B674-5E74B7FBB730}" destId="{C203B9A9-696B-4CA6-B3A6-2452D273BB2D}" srcOrd="0" destOrd="0" presId="urn:microsoft.com/office/officeart/2005/8/layout/hList3"/>
    <dgm:cxn modelId="{0F78BBF1-6FE5-4561-B2F7-9F42F92F0F48}" type="presParOf" srcId="{DF4D6F83-7CE2-481B-B674-5E74B7FBB730}" destId="{378B9228-5F78-48C4-A453-CED4F1BB00F9}" srcOrd="1" destOrd="0" presId="urn:microsoft.com/office/officeart/2005/8/layout/hList3"/>
    <dgm:cxn modelId="{4D6DA59C-2F2F-4DA5-A4D4-DB22DE0D46B1}" type="presParOf" srcId="{DF4D6F83-7CE2-481B-B674-5E74B7FBB730}" destId="{85F7D5FC-6E9A-4A7B-8BCA-8B2104EEE2EC}" srcOrd="2" destOrd="0" presId="urn:microsoft.com/office/officeart/2005/8/layout/hList3"/>
    <dgm:cxn modelId="{495EC1B3-706A-488F-A1B1-614B38F3013A}" type="presParOf" srcId="{6E94AE90-A355-427E-B00D-9F8B51434B74}" destId="{3F0E6EA7-4A39-4B2D-A7CA-E715893C33FF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92208C-6CD1-4466-8D1D-6EDB8A5FE5B1}">
      <dsp:nvSpPr>
        <dsp:cNvPr id="0" name=""/>
        <dsp:cNvSpPr/>
      </dsp:nvSpPr>
      <dsp:spPr>
        <a:xfrm rot="16200000">
          <a:off x="866028" y="-858614"/>
          <a:ext cx="2226120" cy="3943350"/>
        </a:xfrm>
        <a:prstGeom prst="round1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Принцип личностно-ориентированного подхода к каждому ребёнку и его возможностям и способностям</a:t>
          </a:r>
          <a:endParaRPr lang="ru-RU" sz="20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7413" y="1"/>
        <a:ext cx="3943350" cy="1669590"/>
      </dsp:txXfrm>
    </dsp:sp>
    <dsp:sp modelId="{7FC57AE9-55BA-47BE-B589-7D55FDEB4017}">
      <dsp:nvSpPr>
        <dsp:cNvPr id="0" name=""/>
        <dsp:cNvSpPr/>
      </dsp:nvSpPr>
      <dsp:spPr>
        <a:xfrm>
          <a:off x="3943350" y="0"/>
          <a:ext cx="3943350" cy="2226120"/>
        </a:xfrm>
        <a:prstGeom prst="round1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Принцип системного подхода в организации образовательной деятельности с детьми дошкольного возраста</a:t>
          </a:r>
          <a:endParaRPr lang="ru-RU" sz="20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43350" y="0"/>
        <a:ext cx="3943350" cy="1669590"/>
      </dsp:txXfrm>
    </dsp:sp>
    <dsp:sp modelId="{208F7F67-E932-435F-84B9-9F3B054F7173}">
      <dsp:nvSpPr>
        <dsp:cNvPr id="0" name=""/>
        <dsp:cNvSpPr/>
      </dsp:nvSpPr>
      <dsp:spPr>
        <a:xfrm rot="10800000">
          <a:off x="0" y="2226120"/>
          <a:ext cx="3943350" cy="2226120"/>
        </a:xfrm>
        <a:prstGeom prst="round1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Принцип интеграции разных видов деятельности воспитанников </a:t>
          </a:r>
          <a:endParaRPr lang="ru-RU" sz="20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0" y="2782650"/>
        <a:ext cx="3943350" cy="1669590"/>
      </dsp:txXfrm>
    </dsp:sp>
    <dsp:sp modelId="{C1181189-157F-478D-9162-52BC21544D6A}">
      <dsp:nvSpPr>
        <dsp:cNvPr id="0" name=""/>
        <dsp:cNvSpPr/>
      </dsp:nvSpPr>
      <dsp:spPr>
        <a:xfrm rot="5400000">
          <a:off x="4801964" y="1367505"/>
          <a:ext cx="2226120" cy="3943350"/>
        </a:xfrm>
        <a:prstGeom prst="round1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Принцип интеграции – сотрудничество с семьёй, краеведческим музеем</a:t>
          </a:r>
          <a:endParaRPr lang="ru-RU" sz="20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943349" y="2782650"/>
        <a:ext cx="3943350" cy="1669590"/>
      </dsp:txXfrm>
    </dsp:sp>
    <dsp:sp modelId="{AE698245-1E1F-4DB3-B333-B32CBDB5CD26}">
      <dsp:nvSpPr>
        <dsp:cNvPr id="0" name=""/>
        <dsp:cNvSpPr/>
      </dsp:nvSpPr>
      <dsp:spPr>
        <a:xfrm>
          <a:off x="2760344" y="1669590"/>
          <a:ext cx="2366010" cy="1113060"/>
        </a:xfrm>
        <a:prstGeom prst="roundRect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u="sng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Принципы</a:t>
          </a:r>
          <a:endParaRPr lang="ru-RU" sz="3200" u="sng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14679" y="1723925"/>
        <a:ext cx="2257340" cy="10043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629AED-BAF4-4DF8-A023-A3D9C9D415B3}">
      <dsp:nvSpPr>
        <dsp:cNvPr id="0" name=""/>
        <dsp:cNvSpPr/>
      </dsp:nvSpPr>
      <dsp:spPr>
        <a:xfrm>
          <a:off x="180884" y="0"/>
          <a:ext cx="7886700" cy="1401167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700" kern="1200" dirty="0" smtClean="0"/>
            <a:t>        </a:t>
          </a:r>
          <a:r>
            <a:rPr lang="ru-RU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изучение проблемы  по теме проекта, подбор </a:t>
          </a:r>
        </a:p>
        <a:p>
          <a:pPr lvl="0" algn="l" defTabSz="12001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литературы;</a:t>
          </a:r>
        </a:p>
        <a:p>
          <a:pPr lvl="0" algn="l" defTabSz="12001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2. подбор наглядно – тематического материала;</a:t>
          </a:r>
        </a:p>
        <a:p>
          <a:pPr lvl="0" algn="l" defTabSz="12001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3. составление плана реализации проекта.</a:t>
          </a:r>
          <a:endParaRPr lang="ru-RU" sz="2000" kern="1200" dirty="0">
            <a:solidFill>
              <a:srgbClr val="002060"/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100" kern="1200" dirty="0"/>
        </a:p>
      </dsp:txBody>
      <dsp:txXfrm>
        <a:off x="1898341" y="0"/>
        <a:ext cx="6169243" cy="1401167"/>
      </dsp:txXfrm>
    </dsp:sp>
    <dsp:sp modelId="{B8F423C2-77A8-4715-A101-4AAA93D8BE12}">
      <dsp:nvSpPr>
        <dsp:cNvPr id="0" name=""/>
        <dsp:cNvSpPr/>
      </dsp:nvSpPr>
      <dsp:spPr>
        <a:xfrm>
          <a:off x="-180884" y="140116"/>
          <a:ext cx="2581111" cy="1120933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C4F82A-8DF3-4ADF-B7E0-AAA1D4AC6475}">
      <dsp:nvSpPr>
        <dsp:cNvPr id="0" name=""/>
        <dsp:cNvSpPr/>
      </dsp:nvSpPr>
      <dsp:spPr>
        <a:xfrm>
          <a:off x="164184" y="1464682"/>
          <a:ext cx="7886700" cy="1401167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            </a:t>
          </a:r>
          <a:r>
            <a:rPr lang="ru-RU" sz="2000" kern="1200" dirty="0" smtClean="0">
              <a:solidFill>
                <a:srgbClr val="002060"/>
              </a:solidFill>
            </a:rPr>
            <a:t>1.</a:t>
          </a:r>
          <a:r>
            <a:rPr lang="ru-RU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реализация проекта согласно составленному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плану. </a:t>
          </a:r>
          <a:endParaRPr lang="ru-RU" sz="2000" kern="1200" dirty="0">
            <a:solidFill>
              <a:srgbClr val="002060"/>
            </a:solidFill>
          </a:endParaRPr>
        </a:p>
      </dsp:txBody>
      <dsp:txXfrm>
        <a:off x="1881641" y="1464682"/>
        <a:ext cx="6169243" cy="1401167"/>
      </dsp:txXfrm>
    </dsp:sp>
    <dsp:sp modelId="{961F513F-B5C0-4383-8B25-86361346924F}">
      <dsp:nvSpPr>
        <dsp:cNvPr id="0" name=""/>
        <dsp:cNvSpPr/>
      </dsp:nvSpPr>
      <dsp:spPr>
        <a:xfrm>
          <a:off x="-178412" y="1681400"/>
          <a:ext cx="2603588" cy="1120933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213F0F-C6EC-4227-B0D5-1788B0219855}">
      <dsp:nvSpPr>
        <dsp:cNvPr id="0" name=""/>
        <dsp:cNvSpPr/>
      </dsp:nvSpPr>
      <dsp:spPr>
        <a:xfrm>
          <a:off x="197564" y="3082567"/>
          <a:ext cx="7886700" cy="1401167"/>
        </a:xfrm>
        <a:prstGeom prst="roundRect">
          <a:avLst>
            <a:gd name="adj" fmla="val 10000"/>
          </a:avLst>
        </a:prstGeom>
        <a:solidFill>
          <a:srgbClr val="999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</a:t>
          </a:r>
          <a:r>
            <a:rPr lang="ru-RU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подведение итогов над проектом, выставка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совместного творчества;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2. проведение итогового мероприятия совместно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</a:t>
          </a:r>
          <a:r>
            <a:rPr lang="ru-RU" sz="2000" kern="120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 родителями и детьми.</a:t>
          </a:r>
          <a:endParaRPr lang="ru-RU" sz="20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15021" y="3082567"/>
        <a:ext cx="6169243" cy="1401167"/>
      </dsp:txXfrm>
    </dsp:sp>
    <dsp:sp modelId="{43859E60-3159-4F73-8C54-D7CB9B7AD246}">
      <dsp:nvSpPr>
        <dsp:cNvPr id="0" name=""/>
        <dsp:cNvSpPr/>
      </dsp:nvSpPr>
      <dsp:spPr>
        <a:xfrm>
          <a:off x="-189851" y="3174876"/>
          <a:ext cx="2647833" cy="1120933"/>
        </a:xfrm>
        <a:prstGeom prst="roundRect">
          <a:avLst>
            <a:gd name="adj" fmla="val 10000"/>
          </a:avLst>
        </a:prstGeom>
        <a:solidFill>
          <a:srgbClr val="DDD7F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97EF0B-94F5-4622-B5B5-0233A9C2272F}">
      <dsp:nvSpPr>
        <dsp:cNvPr id="0" name=""/>
        <dsp:cNvSpPr/>
      </dsp:nvSpPr>
      <dsp:spPr>
        <a:xfrm>
          <a:off x="23457" y="0"/>
          <a:ext cx="8748842" cy="1795667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02274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u="sng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Практические</a:t>
          </a:r>
          <a:endParaRPr lang="ru-RU" sz="2400" u="sng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457" y="448917"/>
        <a:ext cx="8299925" cy="897833"/>
      </dsp:txXfrm>
    </dsp:sp>
    <dsp:sp modelId="{582DA2BF-CA2E-4A19-915A-6F432B0936DA}">
      <dsp:nvSpPr>
        <dsp:cNvPr id="0" name=""/>
        <dsp:cNvSpPr/>
      </dsp:nvSpPr>
      <dsp:spPr>
        <a:xfrm>
          <a:off x="67010" y="1248484"/>
          <a:ext cx="2594187" cy="47872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1.Создание развивающей среды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2.Дидактические игры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3.Игровые ситуации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4.Продуктивная деятельность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5.Творческая мастерская: рисование, аппликация, создание коллективного коллажа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6.Театрализованные постановки с участием детей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7.Работа с социумом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8.Семейная гостиная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9.День добрых дел»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010" y="1248484"/>
        <a:ext cx="2594187" cy="4787252"/>
      </dsp:txXfrm>
    </dsp:sp>
    <dsp:sp modelId="{09E67CFE-63E0-49A0-B795-C36F7031E0DF}">
      <dsp:nvSpPr>
        <dsp:cNvPr id="0" name=""/>
        <dsp:cNvSpPr/>
      </dsp:nvSpPr>
      <dsp:spPr>
        <a:xfrm>
          <a:off x="2612596" y="918127"/>
          <a:ext cx="6054199" cy="1274164"/>
        </a:xfrm>
        <a:prstGeom prst="rightArrow">
          <a:avLst>
            <a:gd name="adj1" fmla="val 50000"/>
            <a:gd name="adj2" fmla="val 5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254000" bIns="202274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u="sng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Словесные</a:t>
          </a:r>
          <a:endParaRPr lang="ru-RU" sz="2500" u="sng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12596" y="1236668"/>
        <a:ext cx="5735658" cy="637082"/>
      </dsp:txXfrm>
    </dsp:sp>
    <dsp:sp modelId="{2C9DD5F9-5B60-4018-911B-2C19618C01B5}">
      <dsp:nvSpPr>
        <dsp:cNvPr id="0" name=""/>
        <dsp:cNvSpPr/>
      </dsp:nvSpPr>
      <dsp:spPr>
        <a:xfrm>
          <a:off x="2636096" y="1899954"/>
          <a:ext cx="2595022" cy="21821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1.Беседы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2.Чтение художественной литературы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3.Заучивание стихотворений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4.Рассказывание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5.Развлечение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6.Словесные игры</a:t>
          </a:r>
          <a:endParaRPr lang="ru-RU" sz="16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36096" y="1899954"/>
        <a:ext cx="2595022" cy="2182133"/>
      </dsp:txXfrm>
    </dsp:sp>
    <dsp:sp modelId="{09136EB9-11FE-4B28-8323-0E1B9B6A2876}">
      <dsp:nvSpPr>
        <dsp:cNvPr id="0" name=""/>
        <dsp:cNvSpPr/>
      </dsp:nvSpPr>
      <dsp:spPr>
        <a:xfrm>
          <a:off x="5248335" y="1512670"/>
          <a:ext cx="3423555" cy="1274164"/>
        </a:xfrm>
        <a:prstGeom prst="rightArrow">
          <a:avLst>
            <a:gd name="adj1" fmla="val 50000"/>
            <a:gd name="adj2" fmla="val 50000"/>
          </a:avLst>
        </a:prstGeom>
        <a:solidFill>
          <a:srgbClr val="DDD7F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254000" bIns="202274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u="sng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Наглядные </a:t>
          </a:r>
          <a:endParaRPr lang="ru-RU" sz="2500" u="sng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48335" y="1831211"/>
        <a:ext cx="3105014" cy="637082"/>
      </dsp:txXfrm>
    </dsp:sp>
    <dsp:sp modelId="{F8E514EB-A088-4247-988D-FF498406D107}">
      <dsp:nvSpPr>
        <dsp:cNvPr id="0" name=""/>
        <dsp:cNvSpPr/>
      </dsp:nvSpPr>
      <dsp:spPr>
        <a:xfrm>
          <a:off x="5248001" y="2472862"/>
          <a:ext cx="2503377" cy="33074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1.Организация выставки «Книжка – малышка»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2.Рассматривание сюжетных картинок, иллюстраций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3.Оформление стенгазет, акция «Поможем детям вместе»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4.Информационные стенды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5.Личный пример взрослых</a:t>
          </a:r>
          <a:endParaRPr lang="ru-RU" sz="16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48001" y="2472862"/>
        <a:ext cx="2503377" cy="33074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4CECCB-B082-498F-A905-BC24806EFD9F}">
      <dsp:nvSpPr>
        <dsp:cNvPr id="0" name=""/>
        <dsp:cNvSpPr/>
      </dsp:nvSpPr>
      <dsp:spPr>
        <a:xfrm flipV="1">
          <a:off x="0" y="260905"/>
          <a:ext cx="7886700" cy="392206"/>
        </a:xfrm>
        <a:prstGeom prst="rect">
          <a:avLst/>
        </a:prstGeom>
        <a:solidFill>
          <a:srgbClr val="9999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0" y="260905"/>
        <a:ext cx="7886700" cy="392206"/>
      </dsp:txXfrm>
    </dsp:sp>
    <dsp:sp modelId="{C203B9A9-696B-4CA6-B3A6-2452D273BB2D}">
      <dsp:nvSpPr>
        <dsp:cNvPr id="0" name=""/>
        <dsp:cNvSpPr/>
      </dsp:nvSpPr>
      <dsp:spPr>
        <a:xfrm>
          <a:off x="3850" y="789953"/>
          <a:ext cx="2626332" cy="4630046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1.Развлечение по сказке «Колобок»;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2.Рассматривание сюжетных картинок «Добрые поступки»;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Загадывание детям загадки;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 День добрых дел (показ театрализованной сказки «Репка»);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5. Дидактические игры, беседы;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6.Решение проблемных ситуаций «Как поступить?»;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7.Основная образовательная деятельность по социокультурным истокам «Доброе слово».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8. Встреча с представителем коренного народов севера - ханты</a:t>
          </a:r>
          <a:r>
            <a:rPr lang="ru-RU" sz="1200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(создание коллективного коллажа совместно с детьми «Лесная сказка»)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Работа с родителями: </a:t>
          </a:r>
          <a:r>
            <a:rPr lang="ru-RU" sz="12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круглый стол, консультация «Добрые поступки», создание книжки – малышки «Доброе слово», «Добрые сказки», «Добрый мир».</a:t>
          </a:r>
          <a:endParaRPr lang="ru-RU" sz="1200" b="1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50" y="789953"/>
        <a:ext cx="2626332" cy="4630046"/>
      </dsp:txXfrm>
    </dsp:sp>
    <dsp:sp modelId="{378B9228-5F78-48C4-A453-CED4F1BB00F9}">
      <dsp:nvSpPr>
        <dsp:cNvPr id="0" name=""/>
        <dsp:cNvSpPr/>
      </dsp:nvSpPr>
      <dsp:spPr>
        <a:xfrm>
          <a:off x="2630183" y="780859"/>
          <a:ext cx="2626332" cy="4648235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Развлечение по сказке «Курочка Ряба»;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Чтение различной художественной литературы по теме «Доброта»;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3.День добрых дел (продуктивная деятельность «Волшебный цветок»)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 Словесная игра «Вежливые слова»;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5. Основная образовательная деятельность по социокультурным истокам «Ласковая песня»;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6. Семейная гостиная совместно с родителями;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7. Расскажем вместе сказку (театр на деревянных палочках);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8. Работа с социумом «Городской </a:t>
          </a:r>
          <a:r>
            <a:rPr lang="ru-RU" sz="1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музейно</a:t>
          </a: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– выставочный центр», по теме «Русская изба».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9. Создание подарка маме на «День матери».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Работа с родителями: </a:t>
          </a:r>
          <a:r>
            <a:rPr lang="ru-RU" sz="12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стенгазеты «Добрые поступки», пополнение развивающей предметно – пространственной среды, семейная гостиная совместно с детьми (создание альбома «Ласковая песня»).</a:t>
          </a:r>
          <a:endParaRPr lang="ru-RU" sz="1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30183" y="780859"/>
        <a:ext cx="2626332" cy="4648235"/>
      </dsp:txXfrm>
    </dsp:sp>
    <dsp:sp modelId="{85F7D5FC-6E9A-4A7B-8BCA-8B2104EEE2EC}">
      <dsp:nvSpPr>
        <dsp:cNvPr id="0" name=""/>
        <dsp:cNvSpPr/>
      </dsp:nvSpPr>
      <dsp:spPr>
        <a:xfrm>
          <a:off x="5256516" y="776303"/>
          <a:ext cx="2626332" cy="4657347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Развлечение по сказке «Теремок»»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Творческая мастерская: раскраски по сказкам;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День добрых дел (продуктивная деятельность: создание театра на палочках «Весёлый мышонок»);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4.Чтение и заучивание стихотворений о «Дружбе»;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5. Основная образовательная деятельность по социокультурным истокам «Добрый мир»;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6. Игра «Помощники»;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7. Игровая ситуация «Рома обидел своего друга».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Работа с родителями: </a:t>
          </a:r>
          <a:r>
            <a:rPr lang="ru-RU" sz="12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участие в акции творческих работ изготовленных своими руками «Поможем детям вместе», изготовление игрового макета по социокультурным истокам в развивающую предметно – пространственную среду.</a:t>
          </a:r>
          <a:endParaRPr lang="ru-RU" sz="1200" b="1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56516" y="776303"/>
        <a:ext cx="2626332" cy="4657347"/>
      </dsp:txXfrm>
    </dsp:sp>
    <dsp:sp modelId="{3F0E6EA7-4A39-4B2D-A7CA-E715893C33FF}">
      <dsp:nvSpPr>
        <dsp:cNvPr id="0" name=""/>
        <dsp:cNvSpPr/>
      </dsp:nvSpPr>
      <dsp:spPr>
        <a:xfrm>
          <a:off x="0" y="5497335"/>
          <a:ext cx="7886700" cy="197220"/>
        </a:xfrm>
        <a:prstGeom prst="rect">
          <a:avLst/>
        </a:prstGeom>
        <a:solidFill>
          <a:srgbClr val="DDD7F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24.05.2025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24.05.2025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24.05.2025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24.05.2025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24.05.2025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24.05.2025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24.05.2025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0195" y="165963"/>
            <a:ext cx="8623610" cy="376730"/>
          </a:xfrm>
        </p:spPr>
        <p:txBody>
          <a:bodyPr>
            <a:normAutofit fontScale="90000"/>
          </a:bodyPr>
          <a:lstStyle/>
          <a:p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г. Когалыма «Чебурашка»</a:t>
            </a:r>
            <a:b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09854" y="1501459"/>
            <a:ext cx="5456339" cy="485870"/>
          </a:xfrm>
        </p:spPr>
        <p:txBody>
          <a:bodyPr>
            <a:normAutofit fontScale="55000" lnSpcReduction="20000"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 – нравственное воспитание дошкольников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программе «Социокультурные истоки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921620" y="6467707"/>
            <a:ext cx="29810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Когалым 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15844" y="2579649"/>
            <a:ext cx="555330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на тему</a:t>
            </a:r>
          </a:p>
          <a:p>
            <a:pPr algn="ctr"/>
            <a:r>
              <a:rPr lang="ru-RU" sz="5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«Добрый мир»</a:t>
            </a:r>
            <a:endParaRPr lang="ru-RU" sz="5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308584" y="5787148"/>
            <a:ext cx="3575221" cy="74140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 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Мирскова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Жанна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Мухтаровна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МАДОУ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«Чебурашка»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766" y="476640"/>
            <a:ext cx="7886700" cy="42289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Перспективный план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7917427"/>
              </p:ext>
            </p:extLst>
          </p:nvPr>
        </p:nvGraphicFramePr>
        <p:xfrm>
          <a:off x="628650" y="1055649"/>
          <a:ext cx="7886700" cy="5694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13678" y="1308410"/>
            <a:ext cx="7553093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Октябрь                                   Ноябрь                               Декабрь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50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8596" y="365127"/>
            <a:ext cx="6229814" cy="4377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предметно-пространственная среда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513" y="4200293"/>
            <a:ext cx="3022136" cy="226660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5444" y="4200293"/>
            <a:ext cx="3022136" cy="22666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0615" y="1044499"/>
            <a:ext cx="2185638" cy="2914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0966" y="1050073"/>
            <a:ext cx="3878146" cy="2908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4" name="Picture 2" descr="https://lukomorie.edumih34.ru/wp-content/uploads/2017/11/%D1%81%D1%80%D0%B5%D0%B4%D0%B0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374436" y="2133600"/>
            <a:ext cx="1496035" cy="14347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1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83959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День добрых дел</a:t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театрализованная игра по сказке «Репка»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1795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6639" y="1329236"/>
            <a:ext cx="3436469" cy="2577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MG_180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349" y="1303018"/>
            <a:ext cx="3383280" cy="2537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MG_180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5474" y="4101736"/>
            <a:ext cx="3426824" cy="2570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IMG_1810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9826" y="4088674"/>
            <a:ext cx="3391992" cy="2543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010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9392" y="1946820"/>
            <a:ext cx="3371901" cy="4495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101" y="1946820"/>
            <a:ext cx="3440846" cy="4587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https://avatars.mds.yandex.net/get-zen_doc/40274/pub_5995a53357906aabcc46c1c9_5995a569256d5c7226dcfe0d/scale_120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7664" y="285740"/>
            <a:ext cx="1696593" cy="14505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9702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«Волшебный цветок»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185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9984" y="845910"/>
            <a:ext cx="3836005" cy="2877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MG_185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994" y="2351316"/>
            <a:ext cx="3779518" cy="2834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MG_186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1635" y="3879670"/>
            <a:ext cx="3762102" cy="282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18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88463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Акция «Улыбнись малыш»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PSMG742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4330" y="3853542"/>
            <a:ext cx="36576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RQBZ100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" y="3807822"/>
            <a:ext cx="3683726" cy="2762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Содержимое 7" descr="FXJI3987.JPG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294" y="862149"/>
            <a:ext cx="3714328" cy="2785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FXVF6559=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829" y="885008"/>
            <a:ext cx="3735976" cy="2801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859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6233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Подарок бабушке.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Коллаж «Лесная сказка»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2128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71" y="3988231"/>
            <a:ext cx="3530266" cy="2647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MG_177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5874" y="973183"/>
            <a:ext cx="4206240" cy="2804160"/>
          </a:xfrm>
          <a:prstGeom prst="rect">
            <a:avLst/>
          </a:prstGeom>
        </p:spPr>
      </p:pic>
      <p:pic>
        <p:nvPicPr>
          <p:cNvPr id="7" name="Рисунок 6" descr="IMG_178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331" y="966651"/>
            <a:ext cx="4153989" cy="2769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OADZ5557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5324" y="3993969"/>
            <a:ext cx="3540035" cy="2655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213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9385" y="365127"/>
            <a:ext cx="3895494" cy="56414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социумом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2472" y="929269"/>
            <a:ext cx="3667511" cy="27506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5112" y="2289717"/>
            <a:ext cx="3329257" cy="24969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575" y="4148254"/>
            <a:ext cx="3000913" cy="22506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0565" y="4906953"/>
            <a:ext cx="2224784" cy="1685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6504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0663" y="4249876"/>
            <a:ext cx="3033713" cy="2274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4912" y="365126"/>
            <a:ext cx="3034707" cy="2276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174" y="1854801"/>
            <a:ext cx="2879493" cy="2159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4903" y="190526"/>
            <a:ext cx="2283113" cy="1934830"/>
          </a:xfrm>
          <a:prstGeom prst="rect">
            <a:avLst/>
          </a:prstGeom>
        </p:spPr>
      </p:pic>
      <p:pic>
        <p:nvPicPr>
          <p:cNvPr id="1026" name="Picture 2" descr="https://sadluchik0615.caduk.ru/images/oshr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3410" y="5259658"/>
            <a:ext cx="1840827" cy="1379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IMG_2404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5325" y="2873828"/>
            <a:ext cx="3252651" cy="24394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6567" y="988955"/>
            <a:ext cx="2547433" cy="1910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2902" y="3340057"/>
            <a:ext cx="2334322" cy="1750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238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1029" y="613957"/>
            <a:ext cx="2908661" cy="2181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IMG_2388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8411" y="3500845"/>
            <a:ext cx="2856410" cy="2142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IMG_2390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" y="4258491"/>
            <a:ext cx="2926080" cy="2194560"/>
          </a:xfrm>
          <a:prstGeom prst="rect">
            <a:avLst/>
          </a:prstGeom>
        </p:spPr>
      </p:pic>
      <p:pic>
        <p:nvPicPr>
          <p:cNvPr id="10" name="Рисунок 9" descr="IMG_2391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342" y="1916974"/>
            <a:ext cx="2721429" cy="2041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Направленность проекта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нравственных чувств, привитие моральных норм поведения ребёнку с окружающим миром.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7" descr="SDC10505 3"/>
          <p:cNvPicPr/>
          <p:nvPr/>
        </p:nvPicPr>
        <p:blipFill>
          <a:blip r:embed="rId2" cstate="email">
            <a:lum bright="-12000"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9729" y="3070302"/>
            <a:ext cx="4924542" cy="3590693"/>
          </a:xfrm>
          <a:prstGeom prst="rect">
            <a:avLst/>
          </a:prstGeom>
          <a:noFill/>
          <a:ln w="57150">
            <a:solidFill>
              <a:srgbClr val="FFFF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20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43922" y="365126"/>
            <a:ext cx="5571428" cy="408025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«Книжки – малышки»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0264" y="1738829"/>
            <a:ext cx="2962339" cy="3949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9093" y="922688"/>
            <a:ext cx="2862146" cy="3816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803" y="2430254"/>
            <a:ext cx="3054970" cy="4073293"/>
          </a:xfrm>
          <a:prstGeom prst="rect">
            <a:avLst/>
          </a:prstGeom>
        </p:spPr>
      </p:pic>
      <p:pic>
        <p:nvPicPr>
          <p:cNvPr id="6146" name="Picture 2" descr="https://sun9-27.userapi.com/c543108/v543108737/1577c/JDiCfq_cFOU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5341" y="5252132"/>
            <a:ext cx="1237533" cy="142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98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6654" y="680132"/>
            <a:ext cx="4040489" cy="3030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608" y="1775902"/>
            <a:ext cx="3511182" cy="4681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 descr="https://cdn.st100sp.com/pictures/02224598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8320" y="4534215"/>
            <a:ext cx="2180202" cy="21802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97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3326" y="365127"/>
            <a:ext cx="5222023" cy="43032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стенгазет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5622" y="809897"/>
            <a:ext cx="4143866" cy="3107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39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68" y="2811779"/>
            <a:ext cx="4558937" cy="3419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3297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8770" y="78294"/>
            <a:ext cx="5696580" cy="4661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акции «Поможем детям вместе»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0052" y="774659"/>
            <a:ext cx="3514016" cy="2635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8823" y="2992581"/>
            <a:ext cx="2801137" cy="2100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8345" y="4789979"/>
            <a:ext cx="2660073" cy="1995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251" y="1950068"/>
            <a:ext cx="3210791" cy="4281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2" name="Picture 4" descr="https://cs41.babysfera.ru/8/f/b/5/249134879.433934918.jpe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9424" y="3515318"/>
            <a:ext cx="2283855" cy="11505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43043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8195" y="700566"/>
            <a:ext cx="5630901" cy="489801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Семейная гостиная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864" y="1535695"/>
            <a:ext cx="3302335" cy="2476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319" y="4213303"/>
            <a:ext cx="3302333" cy="24935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7731" y="2189030"/>
            <a:ext cx="4361365" cy="3271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6405" y="334536"/>
            <a:ext cx="3517745" cy="2638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4058" y="1718332"/>
            <a:ext cx="3345366" cy="2509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156" y="3836019"/>
            <a:ext cx="3404839" cy="2553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https://ds05.infourok.ru/uploads/ex/0eb8/000b5957-61002322/img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2184" y="4540996"/>
            <a:ext cx="3063431" cy="21135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4378" y="169184"/>
            <a:ext cx="5630092" cy="58644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альбома «Ласковая песня»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766" y="1875221"/>
            <a:ext cx="3263503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5904" y="906118"/>
            <a:ext cx="3638548" cy="2728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IMG_238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094514" y="3775171"/>
            <a:ext cx="2926080" cy="274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84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6683" y="952425"/>
            <a:ext cx="2661424" cy="44519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Чаепитие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173" y="2100689"/>
            <a:ext cx="3263503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1901" y="2048650"/>
            <a:ext cx="3367203" cy="4351338"/>
          </a:xfrm>
          <a:prstGeom prst="rect">
            <a:avLst/>
          </a:prstGeom>
        </p:spPr>
      </p:pic>
      <p:pic>
        <p:nvPicPr>
          <p:cNvPr id="4100" name="Picture 4" descr="https://img.fotokonkurs.ru/cache/photo_1000w/photos/2011/03/17/7/9609760c274539d62949661f7c6cf71e/a6a5549003fd0d7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6917" y="216670"/>
            <a:ext cx="1962680" cy="17615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20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6794" y="3543709"/>
            <a:ext cx="4220299" cy="2177217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Добрым быть совсем не просто,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зависит доброта от роста.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зависит доброта от цвета,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Доброта не пряник, не конфета,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доброта, как солнце, светит,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Радуются взрослые и дети.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(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Тулупова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674" y="2683726"/>
            <a:ext cx="4717120" cy="3537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8322" y="397160"/>
            <a:ext cx="2873579" cy="20407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546" y="3300759"/>
            <a:ext cx="4449944" cy="2962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у детей положительных качеств характера, способствовать сплочению коллектива, мотивировать детей на совершение добрых поступков.</a:t>
            </a:r>
            <a:endParaRPr lang="en-US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364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587" y="320902"/>
            <a:ext cx="7886700" cy="89889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8" name="Group 2"/>
          <p:cNvGrpSpPr>
            <a:grpSpLocks/>
          </p:cNvGrpSpPr>
          <p:nvPr/>
        </p:nvGrpSpPr>
        <p:grpSpPr bwMode="auto">
          <a:xfrm>
            <a:off x="549275" y="4692234"/>
            <a:ext cx="7966075" cy="850947"/>
            <a:chOff x="1248" y="1440"/>
            <a:chExt cx="5018" cy="350"/>
          </a:xfrm>
        </p:grpSpPr>
        <p:sp>
          <p:nvSpPr>
            <p:cNvPr id="79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  <a:contourClr>
                <a:srgbClr val="FF7C8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1" name="Text Box 5"/>
            <p:cNvSpPr txBox="1">
              <a:spLocks noChangeArrowheads="1"/>
            </p:cNvSpPr>
            <p:nvPr/>
          </p:nvSpPr>
          <p:spPr bwMode="gray">
            <a:xfrm>
              <a:off x="1792" y="1482"/>
              <a:ext cx="4474" cy="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</a:t>
              </a:r>
              <a:r>
                <a:rPr lang="ru-RU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оспитывать доброту, отзывчивость, дружелюбие, желание сделать что-то для других людей;</a:t>
              </a:r>
              <a:endPara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Text Box 6"/>
            <p:cNvSpPr txBox="1">
              <a:spLocks noChangeArrowheads="1"/>
            </p:cNvSpPr>
            <p:nvPr/>
          </p:nvSpPr>
          <p:spPr bwMode="gray">
            <a:xfrm>
              <a:off x="1335" y="1487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83" name="Group 7"/>
          <p:cNvGrpSpPr>
            <a:grpSpLocks/>
          </p:cNvGrpSpPr>
          <p:nvPr/>
        </p:nvGrpSpPr>
        <p:grpSpPr bwMode="auto">
          <a:xfrm>
            <a:off x="549943" y="1563780"/>
            <a:ext cx="8385176" cy="763450"/>
            <a:chOff x="1248" y="2030"/>
            <a:chExt cx="5282" cy="350"/>
          </a:xfrm>
        </p:grpSpPr>
        <p:sp>
          <p:nvSpPr>
            <p:cNvPr id="84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6" name="Text Box 10"/>
            <p:cNvSpPr txBox="1">
              <a:spLocks noChangeArrowheads="1"/>
            </p:cNvSpPr>
            <p:nvPr/>
          </p:nvSpPr>
          <p:spPr bwMode="gray">
            <a:xfrm>
              <a:off x="1782" y="2072"/>
              <a:ext cx="4748" cy="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способствовать эмоциональному, духовно – нравственному и интеллектуальному развитию ребенка;</a:t>
              </a:r>
              <a:endPara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gray">
            <a:xfrm>
              <a:off x="1344" y="2065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88" name="Group 12"/>
          <p:cNvGrpSpPr>
            <a:grpSpLocks/>
          </p:cNvGrpSpPr>
          <p:nvPr/>
        </p:nvGrpSpPr>
        <p:grpSpPr bwMode="auto">
          <a:xfrm>
            <a:off x="583770" y="2493139"/>
            <a:ext cx="8002588" cy="791461"/>
            <a:chOff x="1248" y="2640"/>
            <a:chExt cx="5041" cy="350"/>
          </a:xfrm>
        </p:grpSpPr>
        <p:sp>
          <p:nvSpPr>
            <p:cNvPr id="89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" name="Text Box 15"/>
            <p:cNvSpPr txBox="1">
              <a:spLocks noChangeArrowheads="1"/>
            </p:cNvSpPr>
            <p:nvPr/>
          </p:nvSpPr>
          <p:spPr bwMode="gray">
            <a:xfrm>
              <a:off x="1761" y="2682"/>
              <a:ext cx="4528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</a:t>
              </a:r>
              <a:r>
                <a:rPr lang="ru-RU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глублять представление детей о доброте, как о ценном, неотъемлемом качестве человека;</a:t>
              </a:r>
              <a:endPara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" name="Text Box 16"/>
            <p:cNvSpPr txBox="1">
              <a:spLocks noChangeArrowheads="1"/>
            </p:cNvSpPr>
            <p:nvPr/>
          </p:nvSpPr>
          <p:spPr bwMode="gray">
            <a:xfrm>
              <a:off x="1333" y="2688"/>
              <a:ext cx="213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93" name="Group 17"/>
          <p:cNvGrpSpPr>
            <a:grpSpLocks/>
          </p:cNvGrpSpPr>
          <p:nvPr/>
        </p:nvGrpSpPr>
        <p:grpSpPr bwMode="auto">
          <a:xfrm>
            <a:off x="554037" y="3280204"/>
            <a:ext cx="8032751" cy="1292254"/>
            <a:chOff x="1251" y="3272"/>
            <a:chExt cx="5060" cy="557"/>
          </a:xfrm>
        </p:grpSpPr>
        <p:sp>
          <p:nvSpPr>
            <p:cNvPr id="94" name="Line 18"/>
            <p:cNvSpPr>
              <a:spLocks noChangeShapeType="1"/>
            </p:cNvSpPr>
            <p:nvPr/>
          </p:nvSpPr>
          <p:spPr bwMode="gray">
            <a:xfrm>
              <a:off x="1440" y="3824"/>
              <a:ext cx="3024" cy="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Rectangle 19"/>
            <p:cNvSpPr>
              <a:spLocks noChangeArrowheads="1"/>
            </p:cNvSpPr>
            <p:nvPr/>
          </p:nvSpPr>
          <p:spPr bwMode="gray">
            <a:xfrm rot="3419336">
              <a:off x="1264" y="3368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6" name="Text Box 20"/>
            <p:cNvSpPr txBox="1">
              <a:spLocks noChangeArrowheads="1"/>
            </p:cNvSpPr>
            <p:nvPr/>
          </p:nvSpPr>
          <p:spPr bwMode="gray">
            <a:xfrm>
              <a:off x="1792" y="3272"/>
              <a:ext cx="4519" cy="5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</a:t>
              </a:r>
              <a:r>
                <a:rPr lang="ru-RU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оощрять стремление ребёнка совершать добрые поступки, развивать эмоции, мотивы, способствовать формированию коммуникативных умений, уважение к окружающим людям, побуждать к положительным поступкам и делам;</a:t>
              </a:r>
              <a:endPara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" name="Text Box 21"/>
            <p:cNvSpPr txBox="1">
              <a:spLocks noChangeArrowheads="1"/>
            </p:cNvSpPr>
            <p:nvPr/>
          </p:nvSpPr>
          <p:spPr bwMode="gray">
            <a:xfrm>
              <a:off x="1318" y="3448"/>
              <a:ext cx="201" cy="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98" name="Group 22"/>
          <p:cNvGrpSpPr>
            <a:grpSpLocks/>
          </p:cNvGrpSpPr>
          <p:nvPr/>
        </p:nvGrpSpPr>
        <p:grpSpPr bwMode="auto">
          <a:xfrm>
            <a:off x="626143" y="5662644"/>
            <a:ext cx="8123238" cy="879800"/>
            <a:chOff x="1248" y="3192"/>
            <a:chExt cx="5117" cy="388"/>
          </a:xfrm>
        </p:grpSpPr>
        <p:sp>
          <p:nvSpPr>
            <p:cNvPr id="99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0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  <a:contourClr>
                <a:srgbClr val="9900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01" name="Text Box 25"/>
            <p:cNvSpPr txBox="1">
              <a:spLocks noChangeArrowheads="1"/>
            </p:cNvSpPr>
            <p:nvPr/>
          </p:nvSpPr>
          <p:spPr bwMode="gray">
            <a:xfrm>
              <a:off x="1764" y="3192"/>
              <a:ext cx="4601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</a:t>
              </a:r>
              <a:r>
                <a:rPr lang="ru-RU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ривлечь родителей к участию в проектной деятельности, вызвать желание оказать помощь в создании возможности реализации проекта.</a:t>
              </a:r>
              <a:endPara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Text Box 26"/>
            <p:cNvSpPr txBox="1">
              <a:spLocks noChangeArrowheads="1"/>
            </p:cNvSpPr>
            <p:nvPr/>
          </p:nvSpPr>
          <p:spPr bwMode="gray">
            <a:xfrm>
              <a:off x="1328" y="327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901" y="561069"/>
            <a:ext cx="7886700" cy="824337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Предполагаемые результаты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дошкольников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ети имеют чёткое представление о доброте, добрых поступках;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научатся бережно относится к своим товарищам, проявлять внимание и доброту к окружающим;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аучатся правильно оценивать свои поступки и поступки своих друзей;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аучатся продуктивно взаимодействовать со сверстниками и взрослыми в процессе совместной деятельности.</a:t>
            </a:r>
          </a:p>
          <a:p>
            <a:pPr marL="0" indent="0">
              <a:buNone/>
            </a:pPr>
            <a:r>
              <a:rPr lang="ru-RU" sz="20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родителей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одители (законные представители) станут активными участниками реализации проекта.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33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9650715"/>
              </p:ext>
            </p:extLst>
          </p:nvPr>
        </p:nvGraphicFramePr>
        <p:xfrm>
          <a:off x="725294" y="2230244"/>
          <a:ext cx="7886700" cy="4452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5951" y="82365"/>
            <a:ext cx="3218984" cy="1989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836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5222" y="0"/>
            <a:ext cx="7886700" cy="714031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сведения о проекте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7846138"/>
              </p:ext>
            </p:extLst>
          </p:nvPr>
        </p:nvGraphicFramePr>
        <p:xfrm>
          <a:off x="235131" y="600893"/>
          <a:ext cx="8752115" cy="6102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3075"/>
                <a:gridCol w="5729040"/>
              </a:tblGrid>
              <a:tr h="895566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 проекта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Познавательно-игровой, творческий, социально-личностный, общественно-полезный.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59297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реализации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МАДОУ «</a:t>
                      </a:r>
                      <a:r>
                        <a:rPr lang="ru-RU" sz="1800" b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Чебурашка</a:t>
                      </a:r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r>
                        <a:rPr lang="ru-RU" sz="18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ru-RU" sz="18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(по адресу  ул. Прибалтийская, д7).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06125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продолжительности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долгосрочный (01.10.19г.</a:t>
                      </a:r>
                      <a:r>
                        <a:rPr lang="ru-RU" sz="18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27.12.2019г.</a:t>
                      </a:r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06125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форме реализации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групповой 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4185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Участники проекта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 младшего дошкольного</a:t>
                      </a:r>
                      <a:r>
                        <a:rPr lang="ru-RU" sz="18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возраста, родители, воспитатели группы, МБУ «Музейно-вставочный центр». 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06125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3-4 года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59297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Образовательная область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«Познавательное развитие»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125969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 интеграции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Художественно-эстетическое развитие»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«Социально-коммуникативное</a:t>
                      </a:r>
                      <a:r>
                        <a:rPr lang="ru-RU" sz="18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развитие»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«Речевое развитие»</a:t>
                      </a:r>
                      <a:endParaRPr lang="ru-RU" sz="1800" b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14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421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4174" y="382544"/>
            <a:ext cx="7886700" cy="73512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проекта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5408100"/>
              </p:ext>
            </p:extLst>
          </p:nvPr>
        </p:nvGraphicFramePr>
        <p:xfrm>
          <a:off x="615588" y="1355361"/>
          <a:ext cx="7886700" cy="4483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28650" y="1681817"/>
            <a:ext cx="2278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этап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1713" y="3285574"/>
            <a:ext cx="2278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Практический этап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1295" y="4638458"/>
            <a:ext cx="22079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этап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17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222069"/>
            <a:ext cx="7886700" cy="586445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 приёмы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111105"/>
              </p:ext>
            </p:extLst>
          </p:nvPr>
        </p:nvGraphicFramePr>
        <p:xfrm>
          <a:off x="182880" y="627017"/>
          <a:ext cx="8799586" cy="6230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281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990</TotalTime>
  <Words>888</Words>
  <Application>Microsoft Office PowerPoint</Application>
  <PresentationFormat>Экран (4:3)</PresentationFormat>
  <Paragraphs>138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Муниципальное автономное дошкольное образовательное учреждение г. Когалыма «Чебурашка» </vt:lpstr>
      <vt:lpstr>Направленность проекта </vt:lpstr>
      <vt:lpstr>Цель</vt:lpstr>
      <vt:lpstr>Задачи</vt:lpstr>
      <vt:lpstr>Предполагаемые результаты</vt:lpstr>
      <vt:lpstr>Презентация PowerPoint</vt:lpstr>
      <vt:lpstr>Общие сведения о проекте</vt:lpstr>
      <vt:lpstr>Этапы реализации проекта</vt:lpstr>
      <vt:lpstr>Методы и приёмы</vt:lpstr>
      <vt:lpstr>Перспективный план</vt:lpstr>
      <vt:lpstr>Развивающая предметно-пространственная среда</vt:lpstr>
      <vt:lpstr>День добрых дел театрализованная игра по сказке «Репка»</vt:lpstr>
      <vt:lpstr>Презентация PowerPoint</vt:lpstr>
      <vt:lpstr>«Волшебный цветок»</vt:lpstr>
      <vt:lpstr>Акция «Улыбнись малыш» </vt:lpstr>
      <vt:lpstr>Подарок бабушке. Коллаж «Лесная сказка»</vt:lpstr>
      <vt:lpstr>Работа с социумом </vt:lpstr>
      <vt:lpstr>Презентация PowerPoint</vt:lpstr>
      <vt:lpstr>Презентация PowerPoint</vt:lpstr>
      <vt:lpstr>«Книжки – малышки»</vt:lpstr>
      <vt:lpstr>Презентация PowerPoint</vt:lpstr>
      <vt:lpstr>Оформление стенгазет</vt:lpstr>
      <vt:lpstr>Участие в акции «Поможем детям вместе»</vt:lpstr>
      <vt:lpstr>Семейная гостиная </vt:lpstr>
      <vt:lpstr>Презентация PowerPoint</vt:lpstr>
      <vt:lpstr>Создание альбома «Ласковая песня»</vt:lpstr>
      <vt:lpstr>Чаепитие </vt:lpstr>
      <vt:lpstr>Добрым быть совсем не просто, Не зависит доброта от роста. Не зависит доброта от цвета, Доброта не пряник, не конфета, Если доброта, как солнце, светит, Радуются взрослые и дети.                                                      (Н. Тулупова)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Janna</cp:lastModifiedBy>
  <cp:revision>72</cp:revision>
  <dcterms:created xsi:type="dcterms:W3CDTF">2014-11-21T11:00:06Z</dcterms:created>
  <dcterms:modified xsi:type="dcterms:W3CDTF">2025-05-24T04:19:59Z</dcterms:modified>
</cp:coreProperties>
</file>