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64" r:id="rId5"/>
    <p:sldId id="258" r:id="rId6"/>
    <p:sldId id="266" r:id="rId7"/>
    <p:sldId id="267" r:id="rId8"/>
    <p:sldId id="268" r:id="rId9"/>
    <p:sldId id="269" r:id="rId10"/>
    <p:sldId id="259" r:id="rId11"/>
    <p:sldId id="271" r:id="rId12"/>
    <p:sldId id="262" r:id="rId13"/>
    <p:sldId id="278" r:id="rId14"/>
    <p:sldId id="272" r:id="rId15"/>
    <p:sldId id="273" r:id="rId16"/>
    <p:sldId id="274" r:id="rId17"/>
    <p:sldId id="280" r:id="rId18"/>
    <p:sldId id="279" r:id="rId19"/>
    <p:sldId id="275" r:id="rId20"/>
    <p:sldId id="286" r:id="rId21"/>
    <p:sldId id="281" r:id="rId22"/>
    <p:sldId id="282" r:id="rId23"/>
    <p:sldId id="283" r:id="rId24"/>
    <p:sldId id="284" r:id="rId25"/>
    <p:sldId id="285" r:id="rId26"/>
    <p:sldId id="265" r:id="rId27"/>
    <p:sldId id="276" r:id="rId28"/>
    <p:sldId id="277" r:id="rId29"/>
    <p:sldId id="260" r:id="rId30"/>
    <p:sldId id="263" r:id="rId31"/>
    <p:sldId id="261" r:id="rId32"/>
    <p:sldId id="287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7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8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7142FE-CA08-4A24-9504-1699F335D918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8A13814-2B76-4171-BF21-9FC2CE633C12}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Тип проекта</a:t>
          </a:r>
        </a:p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практико-ориентированный, творческий</a:t>
          </a:r>
        </a:p>
        <a:p>
          <a:endParaRPr lang="ru-RU" sz="2800" dirty="0"/>
        </a:p>
      </dgm:t>
    </dgm:pt>
    <dgm:pt modelId="{3592DED4-40F2-460D-832F-B72BA9007618}" type="parTrans" cxnId="{E4845994-045E-444C-90EF-6A9E51E7969A}">
      <dgm:prSet/>
      <dgm:spPr/>
      <dgm:t>
        <a:bodyPr/>
        <a:lstStyle/>
        <a:p>
          <a:endParaRPr lang="ru-RU"/>
        </a:p>
      </dgm:t>
    </dgm:pt>
    <dgm:pt modelId="{F197CE45-BC73-4905-A139-6B09B8232666}" type="sibTrans" cxnId="{E4845994-045E-444C-90EF-6A9E51E7969A}">
      <dgm:prSet/>
      <dgm:spPr/>
      <dgm:t>
        <a:bodyPr/>
        <a:lstStyle/>
        <a:p>
          <a:endParaRPr lang="ru-RU"/>
        </a:p>
      </dgm:t>
    </dgm:pt>
    <dgm:pt modelId="{69766EA0-872F-4977-B9B7-41B9D716DBBF}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продолжительности</a:t>
          </a:r>
        </a:p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долгосрочный </a:t>
          </a:r>
        </a:p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(с 01.11.2021-31.03.2022г.)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1515B1-5E7B-4022-85D2-FA38286571E5}" type="parTrans" cxnId="{CC1A85E7-3748-4A05-82CC-AB37CBFEF06A}">
      <dgm:prSet/>
      <dgm:spPr/>
      <dgm:t>
        <a:bodyPr/>
        <a:lstStyle/>
        <a:p>
          <a:endParaRPr lang="ru-RU"/>
        </a:p>
      </dgm:t>
    </dgm:pt>
    <dgm:pt modelId="{439D4BCD-EB36-4AAE-9F8B-757227637E27}" type="sibTrans" cxnId="{CC1A85E7-3748-4A05-82CC-AB37CBFEF06A}">
      <dgm:prSet/>
      <dgm:spPr/>
      <dgm:t>
        <a:bodyPr/>
        <a:lstStyle/>
        <a:p>
          <a:endParaRPr lang="ru-RU"/>
        </a:p>
      </dgm:t>
    </dgm:pt>
    <dgm:pt modelId="{F04DFB19-80A7-4B87-901F-2E7B1CD0BDDF}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форме реализации</a:t>
          </a:r>
        </a:p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групповой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9F6297-6CCE-4736-A8F8-E694AEE1DEEE}" type="parTrans" cxnId="{54917128-F41D-4148-A351-9119B01B79E3}">
      <dgm:prSet/>
      <dgm:spPr/>
      <dgm:t>
        <a:bodyPr/>
        <a:lstStyle/>
        <a:p>
          <a:endParaRPr lang="ru-RU"/>
        </a:p>
      </dgm:t>
    </dgm:pt>
    <dgm:pt modelId="{72473726-5D8D-4A07-A85C-53252D69D081}" type="sibTrans" cxnId="{54917128-F41D-4148-A351-9119B01B79E3}">
      <dgm:prSet/>
      <dgm:spPr/>
      <dgm:t>
        <a:bodyPr/>
        <a:lstStyle/>
        <a:p>
          <a:endParaRPr lang="ru-RU"/>
        </a:p>
      </dgm:t>
    </dgm:pt>
    <dgm:pt modelId="{9A77ACCE-3737-4A82-B0E9-67AEC7E4996B}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Участники проекта</a:t>
          </a:r>
        </a:p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старший дошкольный возраст, родители, педагог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103BD3-021C-40DE-8959-AA0E49BD2D0A}" type="parTrans" cxnId="{041959BF-2E0F-435C-B771-4EC2F7FD712B}">
      <dgm:prSet/>
      <dgm:spPr/>
      <dgm:t>
        <a:bodyPr/>
        <a:lstStyle/>
        <a:p>
          <a:endParaRPr lang="ru-RU"/>
        </a:p>
      </dgm:t>
    </dgm:pt>
    <dgm:pt modelId="{DD85D324-D81D-4CE7-AB35-26D48A819A11}" type="sibTrans" cxnId="{041959BF-2E0F-435C-B771-4EC2F7FD712B}">
      <dgm:prSet/>
      <dgm:spPr/>
      <dgm:t>
        <a:bodyPr/>
        <a:lstStyle/>
        <a:p>
          <a:endParaRPr lang="ru-RU"/>
        </a:p>
      </dgm:t>
    </dgm:pt>
    <dgm:pt modelId="{637D2CA4-AE26-4388-8B29-56210FE10F6D}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Возраст детей</a:t>
          </a:r>
        </a:p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5-6 лет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ADB78F-9FD6-42AB-A8E8-A247BC97F41E}" type="parTrans" cxnId="{4D6EF1EE-C142-46FD-9EB4-B653BCD6FE58}">
      <dgm:prSet/>
      <dgm:spPr/>
      <dgm:t>
        <a:bodyPr/>
        <a:lstStyle/>
        <a:p>
          <a:endParaRPr lang="ru-RU"/>
        </a:p>
      </dgm:t>
    </dgm:pt>
    <dgm:pt modelId="{4B9B7ACD-9248-477B-ABA1-BD4D29085401}" type="sibTrans" cxnId="{4D6EF1EE-C142-46FD-9EB4-B653BCD6FE58}">
      <dgm:prSet/>
      <dgm:spPr/>
      <dgm:t>
        <a:bodyPr/>
        <a:lstStyle/>
        <a:p>
          <a:endParaRPr lang="ru-RU"/>
        </a:p>
      </dgm:t>
    </dgm:pt>
    <dgm:pt modelId="{AAA7D26D-7D87-48EA-BC64-91EF0938C78F}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Образовательная деятельность</a:t>
          </a:r>
        </a:p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«Речевое развитие»</a:t>
          </a:r>
        </a:p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«Познавательное развитие»</a:t>
          </a:r>
        </a:p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«Художественно-эстетическое развитие»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A3ECA8-7BD9-423A-B391-26E32E2D3BF4}" type="parTrans" cxnId="{8DB74EDB-59BF-4B21-A7A0-2A726FB04289}">
      <dgm:prSet/>
      <dgm:spPr/>
      <dgm:t>
        <a:bodyPr/>
        <a:lstStyle/>
        <a:p>
          <a:endParaRPr lang="ru-RU"/>
        </a:p>
      </dgm:t>
    </dgm:pt>
    <dgm:pt modelId="{26DE97FA-D09E-4499-BF8A-64657F27A3FE}" type="sibTrans" cxnId="{8DB74EDB-59BF-4B21-A7A0-2A726FB04289}">
      <dgm:prSet/>
      <dgm:spPr/>
      <dgm:t>
        <a:bodyPr/>
        <a:lstStyle/>
        <a:p>
          <a:endParaRPr lang="ru-RU"/>
        </a:p>
      </dgm:t>
    </dgm:pt>
    <dgm:pt modelId="{42D50DA7-3BAF-441D-AA1C-2151C326ED1E}" type="pres">
      <dgm:prSet presAssocID="{A97142FE-CA08-4A24-9504-1699F335D91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22C422-C364-4BCB-8829-8E0A82FE02BA}" type="pres">
      <dgm:prSet presAssocID="{78A13814-2B76-4171-BF21-9FC2CE633C1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9BE402-4829-4877-863D-37EFE0227C92}" type="pres">
      <dgm:prSet presAssocID="{F197CE45-BC73-4905-A139-6B09B8232666}" presName="sibTrans" presStyleCnt="0"/>
      <dgm:spPr/>
    </dgm:pt>
    <dgm:pt modelId="{96A79A81-8C1C-4F48-8E95-183AB85F3D2D}" type="pres">
      <dgm:prSet presAssocID="{69766EA0-872F-4977-B9B7-41B9D716DBB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AFAB81-74B4-44C9-BAA3-20BF7F9B6972}" type="pres">
      <dgm:prSet presAssocID="{439D4BCD-EB36-4AAE-9F8B-757227637E27}" presName="sibTrans" presStyleCnt="0"/>
      <dgm:spPr/>
    </dgm:pt>
    <dgm:pt modelId="{7F536E68-5F42-4EE3-B549-64F8C63CF73B}" type="pres">
      <dgm:prSet presAssocID="{F04DFB19-80A7-4B87-901F-2E7B1CD0BDD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2A581C-DBAD-4F86-BC9D-2A6A09EE66F2}" type="pres">
      <dgm:prSet presAssocID="{72473726-5D8D-4A07-A85C-53252D69D081}" presName="sibTrans" presStyleCnt="0"/>
      <dgm:spPr/>
    </dgm:pt>
    <dgm:pt modelId="{DD6C0972-82D8-4CDD-AD4D-AFFCC11DDFDA}" type="pres">
      <dgm:prSet presAssocID="{9A77ACCE-3737-4A82-B0E9-67AEC7E4996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46EDAE-CD7C-4E1D-8F1F-D4C4C223142C}" type="pres">
      <dgm:prSet presAssocID="{DD85D324-D81D-4CE7-AB35-26D48A819A11}" presName="sibTrans" presStyleCnt="0"/>
      <dgm:spPr/>
    </dgm:pt>
    <dgm:pt modelId="{015566B2-9D33-46FF-9CCA-8ADB21D572F1}" type="pres">
      <dgm:prSet presAssocID="{637D2CA4-AE26-4388-8B29-56210FE10F6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AF5807-6E70-4D52-9216-A3D77A8CFB80}" type="pres">
      <dgm:prSet presAssocID="{4B9B7ACD-9248-477B-ABA1-BD4D29085401}" presName="sibTrans" presStyleCnt="0"/>
      <dgm:spPr/>
    </dgm:pt>
    <dgm:pt modelId="{04FAC462-36F6-4BDB-8516-9203BADB1E6C}" type="pres">
      <dgm:prSet presAssocID="{AAA7D26D-7D87-48EA-BC64-91EF0938C78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845994-045E-444C-90EF-6A9E51E7969A}" srcId="{A97142FE-CA08-4A24-9504-1699F335D918}" destId="{78A13814-2B76-4171-BF21-9FC2CE633C12}" srcOrd="0" destOrd="0" parTransId="{3592DED4-40F2-460D-832F-B72BA9007618}" sibTransId="{F197CE45-BC73-4905-A139-6B09B8232666}"/>
    <dgm:cxn modelId="{2E76A742-F018-40E3-898D-8F0C745C0613}" type="presOf" srcId="{AAA7D26D-7D87-48EA-BC64-91EF0938C78F}" destId="{04FAC462-36F6-4BDB-8516-9203BADB1E6C}" srcOrd="0" destOrd="0" presId="urn:microsoft.com/office/officeart/2005/8/layout/default"/>
    <dgm:cxn modelId="{4D6EF1EE-C142-46FD-9EB4-B653BCD6FE58}" srcId="{A97142FE-CA08-4A24-9504-1699F335D918}" destId="{637D2CA4-AE26-4388-8B29-56210FE10F6D}" srcOrd="4" destOrd="0" parTransId="{D5ADB78F-9FD6-42AB-A8E8-A247BC97F41E}" sibTransId="{4B9B7ACD-9248-477B-ABA1-BD4D29085401}"/>
    <dgm:cxn modelId="{8DB74EDB-59BF-4B21-A7A0-2A726FB04289}" srcId="{A97142FE-CA08-4A24-9504-1699F335D918}" destId="{AAA7D26D-7D87-48EA-BC64-91EF0938C78F}" srcOrd="5" destOrd="0" parTransId="{5BA3ECA8-7BD9-423A-B391-26E32E2D3BF4}" sibTransId="{26DE97FA-D09E-4499-BF8A-64657F27A3FE}"/>
    <dgm:cxn modelId="{4B5FEC91-D410-4897-B9A2-DDC078B33290}" type="presOf" srcId="{69766EA0-872F-4977-B9B7-41B9D716DBBF}" destId="{96A79A81-8C1C-4F48-8E95-183AB85F3D2D}" srcOrd="0" destOrd="0" presId="urn:microsoft.com/office/officeart/2005/8/layout/default"/>
    <dgm:cxn modelId="{B89E5756-CB5D-4A04-966E-5D53ED050F11}" type="presOf" srcId="{637D2CA4-AE26-4388-8B29-56210FE10F6D}" destId="{015566B2-9D33-46FF-9CCA-8ADB21D572F1}" srcOrd="0" destOrd="0" presId="urn:microsoft.com/office/officeart/2005/8/layout/default"/>
    <dgm:cxn modelId="{54917128-F41D-4148-A351-9119B01B79E3}" srcId="{A97142FE-CA08-4A24-9504-1699F335D918}" destId="{F04DFB19-80A7-4B87-901F-2E7B1CD0BDDF}" srcOrd="2" destOrd="0" parTransId="{739F6297-6CCE-4736-A8F8-E694AEE1DEEE}" sibTransId="{72473726-5D8D-4A07-A85C-53252D69D081}"/>
    <dgm:cxn modelId="{80B25F8E-5AE0-4643-BCB5-1EE2FDDF81EB}" type="presOf" srcId="{9A77ACCE-3737-4A82-B0E9-67AEC7E4996B}" destId="{DD6C0972-82D8-4CDD-AD4D-AFFCC11DDFDA}" srcOrd="0" destOrd="0" presId="urn:microsoft.com/office/officeart/2005/8/layout/default"/>
    <dgm:cxn modelId="{CC1A85E7-3748-4A05-82CC-AB37CBFEF06A}" srcId="{A97142FE-CA08-4A24-9504-1699F335D918}" destId="{69766EA0-872F-4977-B9B7-41B9D716DBBF}" srcOrd="1" destOrd="0" parTransId="{351515B1-5E7B-4022-85D2-FA38286571E5}" sibTransId="{439D4BCD-EB36-4AAE-9F8B-757227637E27}"/>
    <dgm:cxn modelId="{ED2EEAC2-4394-46CF-85A6-F364C0A943E1}" type="presOf" srcId="{A97142FE-CA08-4A24-9504-1699F335D918}" destId="{42D50DA7-3BAF-441D-AA1C-2151C326ED1E}" srcOrd="0" destOrd="0" presId="urn:microsoft.com/office/officeart/2005/8/layout/default"/>
    <dgm:cxn modelId="{64452D5C-E1DB-4884-94E0-DC2407A95FAC}" type="presOf" srcId="{F04DFB19-80A7-4B87-901F-2E7B1CD0BDDF}" destId="{7F536E68-5F42-4EE3-B549-64F8C63CF73B}" srcOrd="0" destOrd="0" presId="urn:microsoft.com/office/officeart/2005/8/layout/default"/>
    <dgm:cxn modelId="{041959BF-2E0F-435C-B771-4EC2F7FD712B}" srcId="{A97142FE-CA08-4A24-9504-1699F335D918}" destId="{9A77ACCE-3737-4A82-B0E9-67AEC7E4996B}" srcOrd="3" destOrd="0" parTransId="{2B103BD3-021C-40DE-8959-AA0E49BD2D0A}" sibTransId="{DD85D324-D81D-4CE7-AB35-26D48A819A11}"/>
    <dgm:cxn modelId="{6437E787-9681-4B93-9C72-9E913A791EC5}" type="presOf" srcId="{78A13814-2B76-4171-BF21-9FC2CE633C12}" destId="{0622C422-C364-4BCB-8829-8E0A82FE02BA}" srcOrd="0" destOrd="0" presId="urn:microsoft.com/office/officeart/2005/8/layout/default"/>
    <dgm:cxn modelId="{D9AA4434-280C-4D77-9974-3B2F090C6793}" type="presParOf" srcId="{42D50DA7-3BAF-441D-AA1C-2151C326ED1E}" destId="{0622C422-C364-4BCB-8829-8E0A82FE02BA}" srcOrd="0" destOrd="0" presId="urn:microsoft.com/office/officeart/2005/8/layout/default"/>
    <dgm:cxn modelId="{1BAD6142-C97C-4473-BC48-502CCCC71C68}" type="presParOf" srcId="{42D50DA7-3BAF-441D-AA1C-2151C326ED1E}" destId="{1B9BE402-4829-4877-863D-37EFE0227C92}" srcOrd="1" destOrd="0" presId="urn:microsoft.com/office/officeart/2005/8/layout/default"/>
    <dgm:cxn modelId="{A4CF84FB-5FA1-4BB6-A283-CF6AFBD82629}" type="presParOf" srcId="{42D50DA7-3BAF-441D-AA1C-2151C326ED1E}" destId="{96A79A81-8C1C-4F48-8E95-183AB85F3D2D}" srcOrd="2" destOrd="0" presId="urn:microsoft.com/office/officeart/2005/8/layout/default"/>
    <dgm:cxn modelId="{69BC5494-2046-491A-A907-F8BFD12B3C62}" type="presParOf" srcId="{42D50DA7-3BAF-441D-AA1C-2151C326ED1E}" destId="{08AFAB81-74B4-44C9-BAA3-20BF7F9B6972}" srcOrd="3" destOrd="0" presId="urn:microsoft.com/office/officeart/2005/8/layout/default"/>
    <dgm:cxn modelId="{4D5B557E-2DF6-493C-A8D7-162E6C6DAB98}" type="presParOf" srcId="{42D50DA7-3BAF-441D-AA1C-2151C326ED1E}" destId="{7F536E68-5F42-4EE3-B549-64F8C63CF73B}" srcOrd="4" destOrd="0" presId="urn:microsoft.com/office/officeart/2005/8/layout/default"/>
    <dgm:cxn modelId="{41029513-8469-4F6B-B119-81B9009F4C7E}" type="presParOf" srcId="{42D50DA7-3BAF-441D-AA1C-2151C326ED1E}" destId="{232A581C-DBAD-4F86-BC9D-2A6A09EE66F2}" srcOrd="5" destOrd="0" presId="urn:microsoft.com/office/officeart/2005/8/layout/default"/>
    <dgm:cxn modelId="{9AC3B42C-0B32-4743-AB0D-CFD73141F1FB}" type="presParOf" srcId="{42D50DA7-3BAF-441D-AA1C-2151C326ED1E}" destId="{DD6C0972-82D8-4CDD-AD4D-AFFCC11DDFDA}" srcOrd="6" destOrd="0" presId="urn:microsoft.com/office/officeart/2005/8/layout/default"/>
    <dgm:cxn modelId="{1124BEB3-E383-4299-8698-80A5D994BC1C}" type="presParOf" srcId="{42D50DA7-3BAF-441D-AA1C-2151C326ED1E}" destId="{0746EDAE-CD7C-4E1D-8F1F-D4C4C223142C}" srcOrd="7" destOrd="0" presId="urn:microsoft.com/office/officeart/2005/8/layout/default"/>
    <dgm:cxn modelId="{059F589E-0BE7-4363-823D-AB19F1056AEB}" type="presParOf" srcId="{42D50DA7-3BAF-441D-AA1C-2151C326ED1E}" destId="{015566B2-9D33-46FF-9CCA-8ADB21D572F1}" srcOrd="8" destOrd="0" presId="urn:microsoft.com/office/officeart/2005/8/layout/default"/>
    <dgm:cxn modelId="{43590567-4FBA-4DF2-988C-0FFD64A90BAC}" type="presParOf" srcId="{42D50DA7-3BAF-441D-AA1C-2151C326ED1E}" destId="{43AF5807-6E70-4D52-9216-A3D77A8CFB80}" srcOrd="9" destOrd="0" presId="urn:microsoft.com/office/officeart/2005/8/layout/default"/>
    <dgm:cxn modelId="{C9F07975-95A4-489A-982C-18514EF9E8F1}" type="presParOf" srcId="{42D50DA7-3BAF-441D-AA1C-2151C326ED1E}" destId="{04FAC462-36F6-4BDB-8516-9203BADB1E6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CC1A2E-0420-4A09-BC4B-1C6007DCA7B5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D3E3AD-ED67-4F6E-8CBF-F5F6757D5815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pPr algn="just"/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Анкетирование «Правильно ли говорит Ваш ребенок». Привлечение родителей к обогащению развивающей среды группы </a:t>
          </a:r>
          <a:r>
            <a:rPr 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мнемотаблицами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C53EC7-3D6F-49CD-A71C-D53C312071EE}" type="parTrans" cxnId="{84393EC0-0C4E-4F5C-A47C-D9B79D362466}">
      <dgm:prSet/>
      <dgm:spPr/>
      <dgm:t>
        <a:bodyPr/>
        <a:lstStyle/>
        <a:p>
          <a:endParaRPr lang="ru-RU"/>
        </a:p>
      </dgm:t>
    </dgm:pt>
    <dgm:pt modelId="{2718C437-714F-43F4-A773-A46DA70F44C2}" type="sibTrans" cxnId="{84393EC0-0C4E-4F5C-A47C-D9B79D362466}">
      <dgm:prSet/>
      <dgm:spPr/>
      <dgm:t>
        <a:bodyPr/>
        <a:lstStyle/>
        <a:p>
          <a:endParaRPr lang="ru-RU"/>
        </a:p>
      </dgm:t>
    </dgm:pt>
    <dgm:pt modelId="{CA1C0871-582F-4E8D-9609-5F17D2EB8C05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Заучивание стихотворения о зиме (вместе с детьми рисуют </a:t>
          </a:r>
          <a:r>
            <a:rPr 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мнемодорожку</a:t>
          </a:r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 стихотворению)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90915D-B327-4A31-B1EB-717883D5985B}" type="parTrans" cxnId="{4D8EC064-664A-45F2-9DCC-0FBCBA60DC3C}">
      <dgm:prSet/>
      <dgm:spPr/>
      <dgm:t>
        <a:bodyPr/>
        <a:lstStyle/>
        <a:p>
          <a:endParaRPr lang="ru-RU"/>
        </a:p>
      </dgm:t>
    </dgm:pt>
    <dgm:pt modelId="{706F7337-93B0-46F7-9C55-DF24899132A5}" type="sibTrans" cxnId="{4D8EC064-664A-45F2-9DCC-0FBCBA60DC3C}">
      <dgm:prSet/>
      <dgm:spPr/>
      <dgm:t>
        <a:bodyPr/>
        <a:lstStyle/>
        <a:p>
          <a:endParaRPr lang="ru-RU"/>
        </a:p>
      </dgm:t>
    </dgm:pt>
    <dgm:pt modelId="{4583D259-5C4D-46D6-95E2-D3BBF6BFDB4E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совместно с детьми </a:t>
          </a:r>
          <a:r>
            <a:rPr 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мнемодорожек</a:t>
          </a:r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 весенним приметам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F69534-70AA-4419-9FED-7EB9D7224126}" type="parTrans" cxnId="{6C9AE349-75D6-4BA5-A79D-72BC64C94969}">
      <dgm:prSet/>
      <dgm:spPr/>
      <dgm:t>
        <a:bodyPr/>
        <a:lstStyle/>
        <a:p>
          <a:endParaRPr lang="ru-RU"/>
        </a:p>
      </dgm:t>
    </dgm:pt>
    <dgm:pt modelId="{71542002-67CF-4880-BF02-06F4373DEE0B}" type="sibTrans" cxnId="{6C9AE349-75D6-4BA5-A79D-72BC64C94969}">
      <dgm:prSet/>
      <dgm:spPr/>
      <dgm:t>
        <a:bodyPr/>
        <a:lstStyle/>
        <a:p>
          <a:endParaRPr lang="ru-RU"/>
        </a:p>
      </dgm:t>
    </dgm:pt>
    <dgm:pt modelId="{970A7197-6D3A-4A2C-85FC-795F8F65005F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Лэпбук</a:t>
          </a:r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«Мнемотехника в помощь мамам и папам»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5F536E-21B8-462B-A825-BBD763F7D8E0}" type="parTrans" cxnId="{BCB52571-6D11-43C4-B4B0-1E386A9CA998}">
      <dgm:prSet/>
      <dgm:spPr/>
      <dgm:t>
        <a:bodyPr/>
        <a:lstStyle/>
        <a:p>
          <a:endParaRPr lang="ru-RU"/>
        </a:p>
      </dgm:t>
    </dgm:pt>
    <dgm:pt modelId="{91F881C0-ED7F-43B3-A17F-4676733BE476}" type="sibTrans" cxnId="{BCB52571-6D11-43C4-B4B0-1E386A9CA998}">
      <dgm:prSet/>
      <dgm:spPr/>
      <dgm:t>
        <a:bodyPr/>
        <a:lstStyle/>
        <a:p>
          <a:endParaRPr lang="ru-RU"/>
        </a:p>
      </dgm:t>
    </dgm:pt>
    <dgm:pt modelId="{B66F563E-CB32-4C68-95AC-4E1399C2E738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Зарисовка сказки с использованием </a:t>
          </a:r>
          <a:r>
            <a:rPr 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мнемотаблиц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8FF95F-8BAE-4231-ACED-B9E32B389BF1}" type="parTrans" cxnId="{A7BE2B7A-22BD-45DC-939C-F9254F94E264}">
      <dgm:prSet/>
      <dgm:spPr/>
      <dgm:t>
        <a:bodyPr/>
        <a:lstStyle/>
        <a:p>
          <a:endParaRPr lang="ru-RU"/>
        </a:p>
      </dgm:t>
    </dgm:pt>
    <dgm:pt modelId="{4E6DF196-DB57-45AD-8D4C-732886578C96}" type="sibTrans" cxnId="{A7BE2B7A-22BD-45DC-939C-F9254F94E264}">
      <dgm:prSet/>
      <dgm:spPr/>
      <dgm:t>
        <a:bodyPr/>
        <a:lstStyle/>
        <a:p>
          <a:endParaRPr lang="ru-RU"/>
        </a:p>
      </dgm:t>
    </dgm:pt>
    <dgm:pt modelId="{36612870-98C4-4086-A022-75A1FE9FA461}" type="pres">
      <dgm:prSet presAssocID="{59CC1A2E-0420-4A09-BC4B-1C6007DCA7B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EA2C96-2E5B-48F3-BBC1-AF1277CF3028}" type="pres">
      <dgm:prSet presAssocID="{59CC1A2E-0420-4A09-BC4B-1C6007DCA7B5}" presName="dummyMaxCanvas" presStyleCnt="0">
        <dgm:presLayoutVars/>
      </dgm:prSet>
      <dgm:spPr/>
    </dgm:pt>
    <dgm:pt modelId="{617113A8-D5E1-418B-ACBC-D39072171314}" type="pres">
      <dgm:prSet presAssocID="{59CC1A2E-0420-4A09-BC4B-1C6007DCA7B5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FB7EAB-009B-4E2E-AB46-30C4D2C255D6}" type="pres">
      <dgm:prSet presAssocID="{59CC1A2E-0420-4A09-BC4B-1C6007DCA7B5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EF65DB-3A1E-4F1F-AA9E-739CD482FD72}" type="pres">
      <dgm:prSet presAssocID="{59CC1A2E-0420-4A09-BC4B-1C6007DCA7B5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0376AB-3492-4F31-8BB6-5E7DA87DDAC4}" type="pres">
      <dgm:prSet presAssocID="{59CC1A2E-0420-4A09-BC4B-1C6007DCA7B5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B503CB-1787-4276-ABA5-88757A488ACC}" type="pres">
      <dgm:prSet presAssocID="{59CC1A2E-0420-4A09-BC4B-1C6007DCA7B5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B0AF65-D835-4B16-901B-CE03A7A131D9}" type="pres">
      <dgm:prSet presAssocID="{59CC1A2E-0420-4A09-BC4B-1C6007DCA7B5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88A47F-23A6-4F3E-8809-35925C16208C}" type="pres">
      <dgm:prSet presAssocID="{59CC1A2E-0420-4A09-BC4B-1C6007DCA7B5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CEAD61-5B1C-4568-BB68-AD62E2F7633D}" type="pres">
      <dgm:prSet presAssocID="{59CC1A2E-0420-4A09-BC4B-1C6007DCA7B5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0C94DC-E9D4-44C6-8D58-7EC01C93E82F}" type="pres">
      <dgm:prSet presAssocID="{59CC1A2E-0420-4A09-BC4B-1C6007DCA7B5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2645B2-C4E6-4F67-B296-7D50D2450012}" type="pres">
      <dgm:prSet presAssocID="{59CC1A2E-0420-4A09-BC4B-1C6007DCA7B5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C1AA2D-A5F1-4DC0-BEE6-EE3E5FCAB533}" type="pres">
      <dgm:prSet presAssocID="{59CC1A2E-0420-4A09-BC4B-1C6007DCA7B5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91DA6-0F9D-4977-8B01-EC948A6CFCF8}" type="pres">
      <dgm:prSet presAssocID="{59CC1A2E-0420-4A09-BC4B-1C6007DCA7B5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2E5490-3EA2-4A35-B8B6-C8EE42D8DC0F}" type="pres">
      <dgm:prSet presAssocID="{59CC1A2E-0420-4A09-BC4B-1C6007DCA7B5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6491F0-3C9F-46B8-ABF6-3AC2DD162B15}" type="pres">
      <dgm:prSet presAssocID="{59CC1A2E-0420-4A09-BC4B-1C6007DCA7B5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4742E6-2655-4CAA-9218-B92CFF5CC4B4}" type="presOf" srcId="{B66F563E-CB32-4C68-95AC-4E1399C2E738}" destId="{FCB503CB-1787-4276-ABA5-88757A488ACC}" srcOrd="0" destOrd="0" presId="urn:microsoft.com/office/officeart/2005/8/layout/vProcess5"/>
    <dgm:cxn modelId="{D61D6659-5C7A-4B49-91E0-CEB633F96F18}" type="presOf" srcId="{970A7197-6D3A-4A2C-85FC-795F8F65005F}" destId="{C40376AB-3492-4F31-8BB6-5E7DA87DDAC4}" srcOrd="0" destOrd="0" presId="urn:microsoft.com/office/officeart/2005/8/layout/vProcess5"/>
    <dgm:cxn modelId="{FE0906D3-E93C-42C0-9584-7BC5321D7BBB}" type="presOf" srcId="{4583D259-5C4D-46D6-95E2-D3BBF6BFDB4E}" destId="{0E691DA6-0F9D-4977-8B01-EC948A6CFCF8}" srcOrd="1" destOrd="0" presId="urn:microsoft.com/office/officeart/2005/8/layout/vProcess5"/>
    <dgm:cxn modelId="{4D8EC064-664A-45F2-9DCC-0FBCBA60DC3C}" srcId="{59CC1A2E-0420-4A09-BC4B-1C6007DCA7B5}" destId="{CA1C0871-582F-4E8D-9609-5F17D2EB8C05}" srcOrd="1" destOrd="0" parTransId="{D690915D-B327-4A31-B1EB-717883D5985B}" sibTransId="{706F7337-93B0-46F7-9C55-DF24899132A5}"/>
    <dgm:cxn modelId="{A61B2363-40C1-4656-9BB9-D65EA0765779}" type="presOf" srcId="{91F881C0-ED7F-43B3-A17F-4676733BE476}" destId="{5F0C94DC-E9D4-44C6-8D58-7EC01C93E82F}" srcOrd="0" destOrd="0" presId="urn:microsoft.com/office/officeart/2005/8/layout/vProcess5"/>
    <dgm:cxn modelId="{84393EC0-0C4E-4F5C-A47C-D9B79D362466}" srcId="{59CC1A2E-0420-4A09-BC4B-1C6007DCA7B5}" destId="{94D3E3AD-ED67-4F6E-8CBF-F5F6757D5815}" srcOrd="0" destOrd="0" parTransId="{9BC53EC7-3D6F-49CD-A71C-D53C312071EE}" sibTransId="{2718C437-714F-43F4-A773-A46DA70F44C2}"/>
    <dgm:cxn modelId="{83159F5C-E752-4BD8-AAB9-E1912C9084C4}" type="presOf" srcId="{CA1C0871-582F-4E8D-9609-5F17D2EB8C05}" destId="{2AFB7EAB-009B-4E2E-AB46-30C4D2C255D6}" srcOrd="0" destOrd="0" presId="urn:microsoft.com/office/officeart/2005/8/layout/vProcess5"/>
    <dgm:cxn modelId="{6C9AE349-75D6-4BA5-A79D-72BC64C94969}" srcId="{59CC1A2E-0420-4A09-BC4B-1C6007DCA7B5}" destId="{4583D259-5C4D-46D6-95E2-D3BBF6BFDB4E}" srcOrd="2" destOrd="0" parTransId="{76F69534-70AA-4419-9FED-7EB9D7224126}" sibTransId="{71542002-67CF-4880-BF02-06F4373DEE0B}"/>
    <dgm:cxn modelId="{F33F7738-7D2A-4DD3-B2C5-34F84BB4B936}" type="presOf" srcId="{2718C437-714F-43F4-A773-A46DA70F44C2}" destId="{F2B0AF65-D835-4B16-901B-CE03A7A131D9}" srcOrd="0" destOrd="0" presId="urn:microsoft.com/office/officeart/2005/8/layout/vProcess5"/>
    <dgm:cxn modelId="{A7BE2B7A-22BD-45DC-939C-F9254F94E264}" srcId="{59CC1A2E-0420-4A09-BC4B-1C6007DCA7B5}" destId="{B66F563E-CB32-4C68-95AC-4E1399C2E738}" srcOrd="4" destOrd="0" parTransId="{838FF95F-8BAE-4231-ACED-B9E32B389BF1}" sibTransId="{4E6DF196-DB57-45AD-8D4C-732886578C96}"/>
    <dgm:cxn modelId="{2EB30168-6CDB-4A2D-95BE-F2BD378C6691}" type="presOf" srcId="{94D3E3AD-ED67-4F6E-8CBF-F5F6757D5815}" destId="{617113A8-D5E1-418B-ACBC-D39072171314}" srcOrd="0" destOrd="0" presId="urn:microsoft.com/office/officeart/2005/8/layout/vProcess5"/>
    <dgm:cxn modelId="{B04E90F4-F006-4BE9-9A24-A2B2D4AB8D0D}" type="presOf" srcId="{B66F563E-CB32-4C68-95AC-4E1399C2E738}" destId="{C96491F0-3C9F-46B8-ABF6-3AC2DD162B15}" srcOrd="1" destOrd="0" presId="urn:microsoft.com/office/officeart/2005/8/layout/vProcess5"/>
    <dgm:cxn modelId="{2C0BE895-C899-45EB-99C0-0D38F0B1CA8E}" type="presOf" srcId="{CA1C0871-582F-4E8D-9609-5F17D2EB8C05}" destId="{1EC1AA2D-A5F1-4DC0-BEE6-EE3E5FCAB533}" srcOrd="1" destOrd="0" presId="urn:microsoft.com/office/officeart/2005/8/layout/vProcess5"/>
    <dgm:cxn modelId="{44D92420-1C5A-4811-BF86-4556747330B2}" type="presOf" srcId="{59CC1A2E-0420-4A09-BC4B-1C6007DCA7B5}" destId="{36612870-98C4-4086-A022-75A1FE9FA461}" srcOrd="0" destOrd="0" presId="urn:microsoft.com/office/officeart/2005/8/layout/vProcess5"/>
    <dgm:cxn modelId="{1DF17458-8976-4226-A9FF-2A1273B110EC}" type="presOf" srcId="{4583D259-5C4D-46D6-95E2-D3BBF6BFDB4E}" destId="{EAEF65DB-3A1E-4F1F-AA9E-739CD482FD72}" srcOrd="0" destOrd="0" presId="urn:microsoft.com/office/officeart/2005/8/layout/vProcess5"/>
    <dgm:cxn modelId="{BCB52571-6D11-43C4-B4B0-1E386A9CA998}" srcId="{59CC1A2E-0420-4A09-BC4B-1C6007DCA7B5}" destId="{970A7197-6D3A-4A2C-85FC-795F8F65005F}" srcOrd="3" destOrd="0" parTransId="{DE5F536E-21B8-462B-A825-BBD763F7D8E0}" sibTransId="{91F881C0-ED7F-43B3-A17F-4676733BE476}"/>
    <dgm:cxn modelId="{C70FA17D-0E9F-4E42-ADCD-D0E743154CB3}" type="presOf" srcId="{970A7197-6D3A-4A2C-85FC-795F8F65005F}" destId="{882E5490-3EA2-4A35-B8B6-C8EE42D8DC0F}" srcOrd="1" destOrd="0" presId="urn:microsoft.com/office/officeart/2005/8/layout/vProcess5"/>
    <dgm:cxn modelId="{0FDCABDC-9E3D-45F1-BD49-8363C65C8149}" type="presOf" srcId="{71542002-67CF-4880-BF02-06F4373DEE0B}" destId="{28CEAD61-5B1C-4568-BB68-AD62E2F7633D}" srcOrd="0" destOrd="0" presId="urn:microsoft.com/office/officeart/2005/8/layout/vProcess5"/>
    <dgm:cxn modelId="{61FF4CA0-B1FB-49AD-940C-A2748D83A257}" type="presOf" srcId="{706F7337-93B0-46F7-9C55-DF24899132A5}" destId="{1D88A47F-23A6-4F3E-8809-35925C16208C}" srcOrd="0" destOrd="0" presId="urn:microsoft.com/office/officeart/2005/8/layout/vProcess5"/>
    <dgm:cxn modelId="{B614E974-01A8-4485-AAD5-5E3C25961CDB}" type="presOf" srcId="{94D3E3AD-ED67-4F6E-8CBF-F5F6757D5815}" destId="{092645B2-C4E6-4F67-B296-7D50D2450012}" srcOrd="1" destOrd="0" presId="urn:microsoft.com/office/officeart/2005/8/layout/vProcess5"/>
    <dgm:cxn modelId="{648CC686-F98E-4FCC-B2CA-63C49E6B68B0}" type="presParOf" srcId="{36612870-98C4-4086-A022-75A1FE9FA461}" destId="{02EA2C96-2E5B-48F3-BBC1-AF1277CF3028}" srcOrd="0" destOrd="0" presId="urn:microsoft.com/office/officeart/2005/8/layout/vProcess5"/>
    <dgm:cxn modelId="{0F8996C9-2263-4D60-8C66-0AEC1C2EA2C9}" type="presParOf" srcId="{36612870-98C4-4086-A022-75A1FE9FA461}" destId="{617113A8-D5E1-418B-ACBC-D39072171314}" srcOrd="1" destOrd="0" presId="urn:microsoft.com/office/officeart/2005/8/layout/vProcess5"/>
    <dgm:cxn modelId="{FFA6286B-4860-424D-BEC4-62708CBC8BC3}" type="presParOf" srcId="{36612870-98C4-4086-A022-75A1FE9FA461}" destId="{2AFB7EAB-009B-4E2E-AB46-30C4D2C255D6}" srcOrd="2" destOrd="0" presId="urn:microsoft.com/office/officeart/2005/8/layout/vProcess5"/>
    <dgm:cxn modelId="{8A26F64F-B132-4943-8F43-1514240FE915}" type="presParOf" srcId="{36612870-98C4-4086-A022-75A1FE9FA461}" destId="{EAEF65DB-3A1E-4F1F-AA9E-739CD482FD72}" srcOrd="3" destOrd="0" presId="urn:microsoft.com/office/officeart/2005/8/layout/vProcess5"/>
    <dgm:cxn modelId="{EEC0C496-9679-47A5-9708-2C6161774566}" type="presParOf" srcId="{36612870-98C4-4086-A022-75A1FE9FA461}" destId="{C40376AB-3492-4F31-8BB6-5E7DA87DDAC4}" srcOrd="4" destOrd="0" presId="urn:microsoft.com/office/officeart/2005/8/layout/vProcess5"/>
    <dgm:cxn modelId="{0F4047DD-B83C-492C-894E-289B74072B88}" type="presParOf" srcId="{36612870-98C4-4086-A022-75A1FE9FA461}" destId="{FCB503CB-1787-4276-ABA5-88757A488ACC}" srcOrd="5" destOrd="0" presId="urn:microsoft.com/office/officeart/2005/8/layout/vProcess5"/>
    <dgm:cxn modelId="{7710A995-AB82-4BEB-B4E4-6116061A9ACC}" type="presParOf" srcId="{36612870-98C4-4086-A022-75A1FE9FA461}" destId="{F2B0AF65-D835-4B16-901B-CE03A7A131D9}" srcOrd="6" destOrd="0" presId="urn:microsoft.com/office/officeart/2005/8/layout/vProcess5"/>
    <dgm:cxn modelId="{48DE7B7D-ED3A-4674-94DC-720765CABE72}" type="presParOf" srcId="{36612870-98C4-4086-A022-75A1FE9FA461}" destId="{1D88A47F-23A6-4F3E-8809-35925C16208C}" srcOrd="7" destOrd="0" presId="urn:microsoft.com/office/officeart/2005/8/layout/vProcess5"/>
    <dgm:cxn modelId="{5B495E9F-4442-47B3-BC6B-59D769E69AAE}" type="presParOf" srcId="{36612870-98C4-4086-A022-75A1FE9FA461}" destId="{28CEAD61-5B1C-4568-BB68-AD62E2F7633D}" srcOrd="8" destOrd="0" presId="urn:microsoft.com/office/officeart/2005/8/layout/vProcess5"/>
    <dgm:cxn modelId="{5816A4D8-F2C7-4018-9CD8-F3D8FDD459ED}" type="presParOf" srcId="{36612870-98C4-4086-A022-75A1FE9FA461}" destId="{5F0C94DC-E9D4-44C6-8D58-7EC01C93E82F}" srcOrd="9" destOrd="0" presId="urn:microsoft.com/office/officeart/2005/8/layout/vProcess5"/>
    <dgm:cxn modelId="{035AE217-EA27-40BA-A359-8A50E5509821}" type="presParOf" srcId="{36612870-98C4-4086-A022-75A1FE9FA461}" destId="{092645B2-C4E6-4F67-B296-7D50D2450012}" srcOrd="10" destOrd="0" presId="urn:microsoft.com/office/officeart/2005/8/layout/vProcess5"/>
    <dgm:cxn modelId="{72F0BF72-D2A2-4437-BBB0-1C468609145A}" type="presParOf" srcId="{36612870-98C4-4086-A022-75A1FE9FA461}" destId="{1EC1AA2D-A5F1-4DC0-BEE6-EE3E5FCAB533}" srcOrd="11" destOrd="0" presId="urn:microsoft.com/office/officeart/2005/8/layout/vProcess5"/>
    <dgm:cxn modelId="{90C22C94-3683-4010-98D3-7CA2E6021AE8}" type="presParOf" srcId="{36612870-98C4-4086-A022-75A1FE9FA461}" destId="{0E691DA6-0F9D-4977-8B01-EC948A6CFCF8}" srcOrd="12" destOrd="0" presId="urn:microsoft.com/office/officeart/2005/8/layout/vProcess5"/>
    <dgm:cxn modelId="{0BB51B50-DC33-4761-8550-04C82D0130D1}" type="presParOf" srcId="{36612870-98C4-4086-A022-75A1FE9FA461}" destId="{882E5490-3EA2-4A35-B8B6-C8EE42D8DC0F}" srcOrd="13" destOrd="0" presId="urn:microsoft.com/office/officeart/2005/8/layout/vProcess5"/>
    <dgm:cxn modelId="{EC943FAA-37E5-448A-9367-8BB69981ECF2}" type="presParOf" srcId="{36612870-98C4-4086-A022-75A1FE9FA461}" destId="{C96491F0-3C9F-46B8-ABF6-3AC2DD162B15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DE15A83-4818-4A47-A348-F4A9AFA9B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CBBB980-E8FC-4067-86A7-1D4907ECF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7D01FB7-F1A8-433A-BC55-59C7C4008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08FB03DB-2728-4350-BACD-52B9237E3137}"/>
              </a:ext>
            </a:extLst>
          </p:cNvPr>
          <p:cNvSpPr/>
          <p:nvPr userDrawn="1"/>
        </p:nvSpPr>
        <p:spPr>
          <a:xfrm>
            <a:off x="5891514" y="0"/>
            <a:ext cx="6300486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FFA21717-33CB-400E-99B3-8F2D814A74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891213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5F9860-E7AA-4B15-9EB5-DAA925921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5134" y="136525"/>
            <a:ext cx="5953246" cy="2387600"/>
          </a:xfrm>
        </p:spPr>
        <p:txBody>
          <a:bodyPr anchor="b"/>
          <a:lstStyle>
            <a:lvl1pPr algn="ctr">
              <a:defRPr sz="6000"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70C7889-FEAE-4D81-9328-48F835D920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3602038"/>
            <a:ext cx="5953246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09473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243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0DFF78-39D7-4937-98E8-F57FB15C4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5237F67-7887-4F79-9086-2D4E7C41D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1E47127-0BAA-48A8-B6F8-8F7AF2B64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4E152EC-92EC-47F8-8905-AEB3824F3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86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B0B3EC-B4DF-48E5-8D49-912B3B562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9577FBE-9365-476D-A0C7-B0BFE240C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68A4208-4596-4570-8A48-D601F1ED5F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4768763-5A91-4409-893B-F87ABA4DA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AAE3A2D-50DE-4F80-84DB-FD3E13A59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922462E-A153-40EE-9FBF-CE14C9F97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73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9F8B33-EE05-426A-BB94-37FC47554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DB95E92-26F9-42A7-9612-E965D17A17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64C2F5B-A1B9-4449-A41D-B55E31C6B2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29C5F5A-F6A2-4FBA-845D-97A93F28F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34B308A-38D5-4D17-AF8B-1EE105306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076F7CB-AC52-43B4-AD6D-AD433BBEB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90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3E0C11-F975-45E8-BA3E-55FFB4BA5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A29AAF6-AF28-4EC4-920C-E10415C7FB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8C4C7B9-CAC3-42EE-A8E2-0F73AF396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BDBA44D-A820-4823-89E3-9F96458DE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A0E0266-68E3-4D86-9523-1E4C2F30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29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98C4361-FBF7-455B-A690-B29413D343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C6B34A3-84EB-40F7-AF48-61C84CD741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786928E-2BDC-46DC-A8FE-6610F8187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32EE9B7-51BC-4834-A25D-F8B9C6BE1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4B9BC63-6A65-46A2-85DF-3D18833C6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60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D3E4AB-007C-48CF-8A3A-B64245858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69C0369-AC97-4306-8FA4-D63F6C153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0393BF6-30A5-4619-86E0-C6FCAD4F0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849F7F8-0AD7-426E-B538-B6DB07F9B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6050621-D5FD-43FC-ADA7-81BAB7DC0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Фигура, имеющая форму буквы L 6">
            <a:extLst>
              <a:ext uri="{FF2B5EF4-FFF2-40B4-BE49-F238E27FC236}">
                <a16:creationId xmlns:a16="http://schemas.microsoft.com/office/drawing/2014/main" xmlns="" id="{2A4BBBCF-31DF-4475-9E88-8F57A3B2C09E}"/>
              </a:ext>
            </a:extLst>
          </p:cNvPr>
          <p:cNvSpPr/>
          <p:nvPr userDrawn="1"/>
        </p:nvSpPr>
        <p:spPr>
          <a:xfrm>
            <a:off x="0" y="5428527"/>
            <a:ext cx="1018572" cy="1429473"/>
          </a:xfrm>
          <a:prstGeom prst="corner">
            <a:avLst>
              <a:gd name="adj1" fmla="val 21815"/>
              <a:gd name="adj2" fmla="val 2209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Фигура, имеющая форму буквы L 7">
            <a:extLst>
              <a:ext uri="{FF2B5EF4-FFF2-40B4-BE49-F238E27FC236}">
                <a16:creationId xmlns:a16="http://schemas.microsoft.com/office/drawing/2014/main" xmlns="" id="{344C342A-AFC3-4328-946C-6882274610AA}"/>
              </a:ext>
            </a:extLst>
          </p:cNvPr>
          <p:cNvSpPr/>
          <p:nvPr userDrawn="1"/>
        </p:nvSpPr>
        <p:spPr>
          <a:xfrm rot="10800000">
            <a:off x="11173428" y="0"/>
            <a:ext cx="1018572" cy="1429473"/>
          </a:xfrm>
          <a:prstGeom prst="corner">
            <a:avLst>
              <a:gd name="adj1" fmla="val 21815"/>
              <a:gd name="adj2" fmla="val 2209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Фигура, имеющая форму буквы L 8">
            <a:extLst>
              <a:ext uri="{FF2B5EF4-FFF2-40B4-BE49-F238E27FC236}">
                <a16:creationId xmlns:a16="http://schemas.microsoft.com/office/drawing/2014/main" xmlns="" id="{61889BE7-1BC9-4DB5-9627-64C2ABFE345C}"/>
              </a:ext>
            </a:extLst>
          </p:cNvPr>
          <p:cNvSpPr/>
          <p:nvPr userDrawn="1"/>
        </p:nvSpPr>
        <p:spPr>
          <a:xfrm rot="16200000">
            <a:off x="10987271" y="5613903"/>
            <a:ext cx="1429473" cy="1057153"/>
          </a:xfrm>
          <a:prstGeom prst="corner">
            <a:avLst>
              <a:gd name="adj1" fmla="val 21815"/>
              <a:gd name="adj2" fmla="val 2209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Фигура, имеющая форму буквы L 9">
            <a:extLst>
              <a:ext uri="{FF2B5EF4-FFF2-40B4-BE49-F238E27FC236}">
                <a16:creationId xmlns:a16="http://schemas.microsoft.com/office/drawing/2014/main" xmlns="" id="{D7E3AD0D-FD9E-447A-BC7C-9DFB2452477E}"/>
              </a:ext>
            </a:extLst>
          </p:cNvPr>
          <p:cNvSpPr/>
          <p:nvPr userDrawn="1"/>
        </p:nvSpPr>
        <p:spPr>
          <a:xfrm rot="5400000">
            <a:off x="-186160" y="186160"/>
            <a:ext cx="1429473" cy="1057153"/>
          </a:xfrm>
          <a:prstGeom prst="corner">
            <a:avLst>
              <a:gd name="adj1" fmla="val 21815"/>
              <a:gd name="adj2" fmla="val 2209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82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086CDA-E4D9-4680-9160-749F6D68D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5441D36-FD8D-467A-9F0C-C15D03101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EB013D4-5D6D-4F16-B92B-DCDC02203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D8A6D1C-C5C1-4F42-A25A-D272BE54D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C91FEAB-E3DA-4A2A-B748-4B754A11F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32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0B63CB-98F7-4FD2-AE6A-A9D1D0BBD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C07B4AB-69EB-4069-9839-993D2E79C3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2A4005B-2E7F-4189-B96D-CAEFC1F367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87EA7BC-84F9-4F7B-8CAB-E2239A3A0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64A9B47-FDE3-4CE0-81AF-A83E6641E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B2AFF76-4729-4763-A734-414D60FEC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96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7A0613-0D99-4D1A-B35E-69F2AE2E9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9161D37-3665-4485-9C81-A0284C59B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E66577C-7E72-4461-97F1-2EFF35D06E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8327E4B-ABF3-4BBF-87D0-979FF17CE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7C838068-9821-41C4-A10F-9F910F9206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AAFDDEA-5124-47FD-B4EF-22941F87F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8D7621D-5914-4DCC-8B50-376C51D37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0F9F542-2397-4C5D-B9B4-43036BE79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16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741AA3-DEB8-4E03-B716-EE5AD8A3E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7B8DF54-7B63-463D-A705-C0CD820F6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FE19A30-CCCE-4D0F-A5EA-2694C83C5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B863358-8F31-42DB-A75E-2CC034FE6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76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:a16="http://schemas.microsoft.com/office/drawing/2014/main" xmlns="" id="{5D96FC90-666A-41D8-AC3D-8F635019BD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44142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Рисунок 5">
            <a:extLst>
              <a:ext uri="{FF2B5EF4-FFF2-40B4-BE49-F238E27FC236}">
                <a16:creationId xmlns:a16="http://schemas.microsoft.com/office/drawing/2014/main" xmlns="" id="{477A18B6-7186-4923-A2C6-B06CC71BFC9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51858" y="3429000"/>
            <a:ext cx="3044142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Рисунок 5">
            <a:extLst>
              <a:ext uri="{FF2B5EF4-FFF2-40B4-BE49-F238E27FC236}">
                <a16:creationId xmlns:a16="http://schemas.microsoft.com/office/drawing/2014/main" xmlns="" id="{75DAD50F-D376-4968-9022-8740455F483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3044142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5">
            <a:extLst>
              <a:ext uri="{FF2B5EF4-FFF2-40B4-BE49-F238E27FC236}">
                <a16:creationId xmlns:a16="http://schemas.microsoft.com/office/drawing/2014/main" xmlns="" id="{C77762DE-954C-4411-AB2A-49A43212FD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7858" y="3429000"/>
            <a:ext cx="3044142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075DF8B3-B61E-42DF-9749-0A9A8505A4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51175" y="-6906"/>
            <a:ext cx="3036888" cy="3429000"/>
          </a:xfr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xmlns="" id="{320D08EE-D804-40FB-AE7E-CEE254F635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88063" y="3430929"/>
            <a:ext cx="3036888" cy="34290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xmlns="" id="{02F63D49-B812-486B-B5E6-9C030000DC8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-22907" y="3429000"/>
            <a:ext cx="3036888" cy="34290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xmlns="" id="{28D52F32-A499-4CCC-A1BE-7EF779BE7B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24268" y="0"/>
            <a:ext cx="3036888" cy="3429000"/>
          </a:xfr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6001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E5460A7A-40FB-40F9-9F01-826315E498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76479" y="474562"/>
            <a:ext cx="3079750" cy="2954438"/>
          </a:xfrm>
          <a:solidFill>
            <a:schemeClr val="accent6"/>
          </a:solidFill>
          <a:ln>
            <a:noFill/>
          </a:ln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57200" indent="0" algn="r">
              <a:buNone/>
              <a:defRPr>
                <a:solidFill>
                  <a:schemeClr val="bg1"/>
                </a:solidFill>
              </a:defRPr>
            </a:lvl2pPr>
            <a:lvl3pPr marL="914400" indent="0" algn="r">
              <a:buNone/>
              <a:defRPr>
                <a:solidFill>
                  <a:schemeClr val="bg1"/>
                </a:solidFill>
              </a:defRPr>
            </a:lvl3pPr>
            <a:lvl4pPr marL="1371600" indent="0" algn="r">
              <a:buNone/>
              <a:defRPr>
                <a:solidFill>
                  <a:schemeClr val="bg1"/>
                </a:solidFill>
              </a:defRPr>
            </a:lvl4pPr>
            <a:lvl5pPr marL="1828800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xmlns="" id="{4E0003B5-56A3-4F15-9E0F-FFAD95C293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96729" y="474562"/>
            <a:ext cx="3079750" cy="2954438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6">
            <a:extLst>
              <a:ext uri="{FF2B5EF4-FFF2-40B4-BE49-F238E27FC236}">
                <a16:creationId xmlns:a16="http://schemas.microsoft.com/office/drawing/2014/main" xmlns="" id="{F6F17BB5-1285-4C8E-A946-54AAA5C077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576479" y="3429000"/>
            <a:ext cx="3079750" cy="2954438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xmlns="" id="{213F24E3-9D87-431E-A109-DE113A1389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96729" y="3429000"/>
            <a:ext cx="3079750" cy="2954438"/>
          </a:xfrm>
          <a:solidFill>
            <a:schemeClr val="accent6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Текст 6">
            <a:extLst>
              <a:ext uri="{FF2B5EF4-FFF2-40B4-BE49-F238E27FC236}">
                <a16:creationId xmlns:a16="http://schemas.microsoft.com/office/drawing/2014/main" xmlns="" id="{64BCA4AD-2453-4D3A-A6F4-32B0C81B42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5771" y="1770926"/>
            <a:ext cx="4429768" cy="4612511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D9592A19-466D-444B-BE3E-E2D807AEC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772" y="365125"/>
            <a:ext cx="4429768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8252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7FD8F8F2-4624-4188-A5F6-724E87741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5623" y="365125"/>
            <a:ext cx="52578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3593B03F-2009-4E1E-B76F-4E7AC53513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05623" y="1885950"/>
            <a:ext cx="5257800" cy="4468813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6">
            <a:extLst>
              <a:ext uri="{FF2B5EF4-FFF2-40B4-BE49-F238E27FC236}">
                <a16:creationId xmlns:a16="http://schemas.microsoft.com/office/drawing/2014/main" xmlns="" id="{F427EE61-8BDE-44DD-A358-2FAD275FBA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8577" y="1023846"/>
            <a:ext cx="4057891" cy="822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E85987E3-7190-47E0-9255-D36D3D11BF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8577" y="471164"/>
            <a:ext cx="3305175" cy="428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2" name="Текст 6">
            <a:extLst>
              <a:ext uri="{FF2B5EF4-FFF2-40B4-BE49-F238E27FC236}">
                <a16:creationId xmlns:a16="http://schemas.microsoft.com/office/drawing/2014/main" xmlns="" id="{D3CB2DBF-86BD-4842-BD8D-ED74947211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8577" y="5728474"/>
            <a:ext cx="4057891" cy="822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xmlns="" id="{3743E8B6-7CBB-471E-A471-58E2B78D32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8577" y="5175792"/>
            <a:ext cx="3305175" cy="428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4" name="Текст 6">
            <a:extLst>
              <a:ext uri="{FF2B5EF4-FFF2-40B4-BE49-F238E27FC236}">
                <a16:creationId xmlns:a16="http://schemas.microsoft.com/office/drawing/2014/main" xmlns="" id="{43700CC0-27A7-41CD-9023-C5A13EDC28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8577" y="4184064"/>
            <a:ext cx="4057891" cy="822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xmlns="" id="{C7E1DB0A-9FF1-40B4-BDB5-AC63D12110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8577" y="3631382"/>
            <a:ext cx="3305175" cy="428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" name="Текст 6">
            <a:extLst>
              <a:ext uri="{FF2B5EF4-FFF2-40B4-BE49-F238E27FC236}">
                <a16:creationId xmlns:a16="http://schemas.microsoft.com/office/drawing/2014/main" xmlns="" id="{9D51BF41-F634-4D57-A637-FF8A0EC4BB1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8577" y="2558629"/>
            <a:ext cx="4057891" cy="822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xmlns="" id="{A1A49660-1072-4AE0-8537-A7BC419F156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8577" y="2005947"/>
            <a:ext cx="3305175" cy="428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graphicFrame>
        <p:nvGraphicFramePr>
          <p:cNvPr id="18" name="Таблица 18">
            <a:extLst>
              <a:ext uri="{FF2B5EF4-FFF2-40B4-BE49-F238E27FC236}">
                <a16:creationId xmlns:a16="http://schemas.microsoft.com/office/drawing/2014/main" xmlns="" id="{70B24C5F-4D3D-4415-A815-49971BABC57B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75099799"/>
              </p:ext>
            </p:extLst>
          </p:nvPr>
        </p:nvGraphicFramePr>
        <p:xfrm>
          <a:off x="4745620" y="471163"/>
          <a:ext cx="1435261" cy="608010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35261">
                  <a:extLst>
                    <a:ext uri="{9D8B030D-6E8A-4147-A177-3AD203B41FA5}">
                      <a16:colId xmlns:a16="http://schemas.microsoft.com/office/drawing/2014/main" xmlns="" val="3484662148"/>
                    </a:ext>
                  </a:extLst>
                </a:gridCol>
              </a:tblGrid>
              <a:tr h="152002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22690842"/>
                  </a:ext>
                </a:extLst>
              </a:tr>
              <a:tr h="152002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97834754"/>
                  </a:ext>
                </a:extLst>
              </a:tr>
              <a:tr h="152002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21002084"/>
                  </a:ext>
                </a:extLst>
              </a:tr>
              <a:tr h="15200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38219575"/>
                  </a:ext>
                </a:extLst>
              </a:tr>
            </a:tbl>
          </a:graphicData>
        </a:graphic>
      </p:graphicFrame>
      <p:sp>
        <p:nvSpPr>
          <p:cNvPr id="20" name="Рисунок 19">
            <a:extLst>
              <a:ext uri="{FF2B5EF4-FFF2-40B4-BE49-F238E27FC236}">
                <a16:creationId xmlns:a16="http://schemas.microsoft.com/office/drawing/2014/main" xmlns="" id="{C502F727-D6EE-497C-A5B0-DE090ED4782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954326" y="696054"/>
            <a:ext cx="1029786" cy="11015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/>
          </a:p>
        </p:txBody>
      </p:sp>
      <p:sp>
        <p:nvSpPr>
          <p:cNvPr id="21" name="Рисунок 19">
            <a:extLst>
              <a:ext uri="{FF2B5EF4-FFF2-40B4-BE49-F238E27FC236}">
                <a16:creationId xmlns:a16="http://schemas.microsoft.com/office/drawing/2014/main" xmlns="" id="{0A240E27-AEFA-43F0-89FF-2A74A5D77D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942389" y="2199183"/>
            <a:ext cx="1029786" cy="11015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/>
          </a:p>
        </p:txBody>
      </p:sp>
      <p:sp>
        <p:nvSpPr>
          <p:cNvPr id="22" name="Рисунок 19">
            <a:extLst>
              <a:ext uri="{FF2B5EF4-FFF2-40B4-BE49-F238E27FC236}">
                <a16:creationId xmlns:a16="http://schemas.microsoft.com/office/drawing/2014/main" xmlns="" id="{27F5EEBF-34A9-48CF-83E0-D6D660A5179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942389" y="3739045"/>
            <a:ext cx="1029786" cy="11015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/>
          </a:p>
        </p:txBody>
      </p:sp>
      <p:sp>
        <p:nvSpPr>
          <p:cNvPr id="23" name="Рисунок 19">
            <a:extLst>
              <a:ext uri="{FF2B5EF4-FFF2-40B4-BE49-F238E27FC236}">
                <a16:creationId xmlns:a16="http://schemas.microsoft.com/office/drawing/2014/main" xmlns="" id="{190A3F46-C204-4178-985D-47AB747A32D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954326" y="5261562"/>
            <a:ext cx="1029786" cy="11015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800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s://presentation-creation.ru/" TargetMode="Externa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3177DD-DF81-4F80-A921-6C4F2C0AA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64B142D-96E1-400F-9902-09D8626B2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23BA0E2-FBA8-48E6-91B5-D882FB555D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BD04A-233C-4E8F-A10D-8C0D98297D7F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9981118-B587-4460-83FC-ED85EF5E88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381D7A8-14B2-492F-9F61-6C741CF792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7"/>
            <a:extLst>
              <a:ext uri="{FF2B5EF4-FFF2-40B4-BE49-F238E27FC236}">
                <a16:creationId xmlns:a16="http://schemas.microsoft.com/office/drawing/2014/main" xmlns="" id="{DB681911-E539-4075-B5C8-107AF8BC28C1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450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61" r:id="rId8"/>
    <p:sldLayoutId id="2147483655" r:id="rId9"/>
    <p:sldLayoutId id="2147483663" r:id="rId10"/>
    <p:sldLayoutId id="2147483662" r:id="rId11"/>
    <p:sldLayoutId id="2147483656" r:id="rId12"/>
    <p:sldLayoutId id="2147483657" r:id="rId13"/>
    <p:sldLayoutId id="2147483658" r:id="rId14"/>
    <p:sldLayoutId id="2147483659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11" Type="http://schemas.openxmlformats.org/officeDocument/2006/relationships/image" Target="../media/image28.jpeg"/><Relationship Id="rId5" Type="http://schemas.openxmlformats.org/officeDocument/2006/relationships/image" Target="../media/image10.svg"/><Relationship Id="rId10" Type="http://schemas.openxmlformats.org/officeDocument/2006/relationships/hyperlink" Target="https://presentation-creation.ru/" TargetMode="External"/><Relationship Id="rId4" Type="http://schemas.openxmlformats.org/officeDocument/2006/relationships/image" Target="../media/image25.png"/><Relationship Id="rId9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11" Type="http://schemas.openxmlformats.org/officeDocument/2006/relationships/image" Target="../media/image29.jpeg"/><Relationship Id="rId5" Type="http://schemas.openxmlformats.org/officeDocument/2006/relationships/image" Target="../media/image10.svg"/><Relationship Id="rId10" Type="http://schemas.openxmlformats.org/officeDocument/2006/relationships/hyperlink" Target="https://presentation-creation.ru/" TargetMode="External"/><Relationship Id="rId4" Type="http://schemas.openxmlformats.org/officeDocument/2006/relationships/image" Target="../media/image25.png"/><Relationship Id="rId9" Type="http://schemas.openxmlformats.org/officeDocument/2006/relationships/image" Target="../media/image1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5.png"/><Relationship Id="rId11" Type="http://schemas.openxmlformats.org/officeDocument/2006/relationships/image" Target="../media/image68.jpeg"/><Relationship Id="rId5" Type="http://schemas.openxmlformats.org/officeDocument/2006/relationships/image" Target="../media/image18.svg"/><Relationship Id="rId10" Type="http://schemas.openxmlformats.org/officeDocument/2006/relationships/image" Target="../media/image67.jpeg"/><Relationship Id="rId4" Type="http://schemas.openxmlformats.org/officeDocument/2006/relationships/image" Target="../media/image64.png"/><Relationship Id="rId9" Type="http://schemas.openxmlformats.org/officeDocument/2006/relationships/image" Target="../media/image22.sv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10.svg"/><Relationship Id="rId10" Type="http://schemas.openxmlformats.org/officeDocument/2006/relationships/hyperlink" Target="https://presentation-creation.ru/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742F0B-5640-44F2-AAAA-19FBC87FA4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5134" y="1049918"/>
            <a:ext cx="5953246" cy="2387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Проект</a:t>
            </a:r>
            <a:br>
              <a:rPr lang="ru-RU" dirty="0" smtClean="0"/>
            </a:br>
            <a:r>
              <a:rPr lang="ru-RU" sz="4000" dirty="0" smtClean="0"/>
              <a:t>«Мнемотехника-как эффективное средство развития связной речи детей дошкольного возраста»</a:t>
            </a:r>
            <a:endParaRPr lang="ru-RU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71255BE-FC6E-4FA6-8B7E-130C4FA388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65134" y="5746458"/>
            <a:ext cx="5953246" cy="694189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1800" dirty="0" smtClean="0"/>
              <a:t>Педагог МАОУ «Школа-сад № 10»</a:t>
            </a:r>
          </a:p>
          <a:p>
            <a:pPr algn="r"/>
            <a:r>
              <a:rPr lang="ru-RU" sz="1800" dirty="0" err="1" smtClean="0"/>
              <a:t>Мирскова</a:t>
            </a:r>
            <a:r>
              <a:rPr lang="ru-RU" sz="1800" dirty="0" smtClean="0"/>
              <a:t> Жанна </a:t>
            </a:r>
            <a:r>
              <a:rPr lang="ru-RU" sz="1800" dirty="0" err="1" smtClean="0"/>
              <a:t>Мухтаровна</a:t>
            </a:r>
            <a:endParaRPr lang="ru-RU" sz="1800" dirty="0" smtClean="0"/>
          </a:p>
          <a:p>
            <a:pPr algn="r"/>
            <a:endParaRPr lang="ru-RU" dirty="0"/>
          </a:p>
        </p:txBody>
      </p:sp>
      <p:pic>
        <p:nvPicPr>
          <p:cNvPr id="1032" name="Picture 8" descr="https://www.culture.ru/storage/images/b149b666059330b81b359f04af4c9c7c/edae7843957ac62d58dfb72ccffdec22.jpe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5905850" cy="687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40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CF1BD528-E0DE-441C-B5BA-C9C75FF343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endParaRPr lang="en-US" sz="2800" dirty="0"/>
          </a:p>
          <a:p>
            <a:endParaRPr lang="en-US" sz="2800" dirty="0"/>
          </a:p>
          <a:p>
            <a:pPr algn="ctr"/>
            <a:r>
              <a:rPr lang="ru-RU" sz="2600" u="sng" dirty="0">
                <a:latin typeface="Times New Roman" pitchFamily="18" charset="0"/>
                <a:cs typeface="Times New Roman" pitchFamily="18" charset="0"/>
              </a:rPr>
              <a:t>2 этап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: Осуществляется перекодирование информации, т.е. преобразование из абстрактных символов в образы.</a:t>
            </a:r>
          </a:p>
          <a:p>
            <a:pPr algn="ctr"/>
            <a:endParaRPr lang="ru-RU" sz="2800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A6348B3F-61FA-4E17-ABD4-C6521F2D3F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  <a:p>
            <a:endParaRPr lang="en-US" sz="2400" dirty="0"/>
          </a:p>
          <a:p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1 этап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Рассматривание таблицы и разбор того, что на ней изображено. </a:t>
            </a:r>
          </a:p>
          <a:p>
            <a:endParaRPr lang="ru-RU" sz="2400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24E39AAE-9132-44E0-91E3-6832DA0E03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endParaRPr lang="en-US" sz="2800" dirty="0"/>
          </a:p>
          <a:p>
            <a:endParaRPr lang="en-US" sz="2800" dirty="0"/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 младших группах с помощью воспитателя, в старших – дети должны уметь самостоятельно.</a:t>
            </a:r>
          </a:p>
          <a:p>
            <a:endParaRPr lang="ru-RU" sz="2600" dirty="0"/>
          </a:p>
          <a:p>
            <a:endParaRPr lang="ru-RU" dirty="0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xmlns="" id="{D7BE0A96-FDDC-4EA1-B056-3A06CA513C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endParaRPr lang="en-US" sz="2800" dirty="0"/>
          </a:p>
          <a:p>
            <a:endParaRPr lang="en-US" sz="2800" dirty="0"/>
          </a:p>
          <a:p>
            <a:r>
              <a:rPr lang="ru-RU" sz="2600" u="sng" dirty="0">
                <a:latin typeface="Times New Roman" pitchFamily="18" charset="0"/>
                <a:cs typeface="Times New Roman" pitchFamily="18" charset="0"/>
              </a:rPr>
              <a:t>3 этап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: После перекодирования осуществляется пересказ сказки или рассказ по заданной теме. </a:t>
            </a:r>
          </a:p>
          <a:p>
            <a:endParaRPr lang="ru-RU" sz="2800" dirty="0"/>
          </a:p>
          <a:p>
            <a:endParaRPr lang="ru-RU" dirty="0"/>
          </a:p>
        </p:txBody>
      </p:sp>
      <p:sp>
        <p:nvSpPr>
          <p:cNvPr id="15" name="Заголовок 14">
            <a:extLst>
              <a:ext uri="{FF2B5EF4-FFF2-40B4-BE49-F238E27FC236}">
                <a16:creationId xmlns:a16="http://schemas.microsoft.com/office/drawing/2014/main" xmlns="" id="{C8D46529-F884-43C7-9504-E8A1FB1F1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546" y="479976"/>
            <a:ext cx="4689371" cy="147180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Последовательность работы с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мнемотаблицами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E9469D05-AF4A-4FF7-9721-24C08ABEBE8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657792" y="3429000"/>
            <a:ext cx="757625" cy="75762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ECAA20DC-B32F-432A-8DD5-A2DE03B0B30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657792" y="582145"/>
            <a:ext cx="757625" cy="75762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AAADD97E-312B-40FC-B746-D79EB770448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737540" y="582145"/>
            <a:ext cx="757625" cy="75762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8A83693C-9B51-4925-8C8D-D209CA593E9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737541" y="3536583"/>
            <a:ext cx="757625" cy="757625"/>
          </a:xfrm>
          <a:prstGeom prst="rect">
            <a:avLst/>
          </a:prstGeom>
        </p:spPr>
      </p:pic>
      <p:sp>
        <p:nvSpPr>
          <p:cNvPr id="24" name="Нижний колонтитул 4">
            <a:extLst>
              <a:ext uri="{FF2B5EF4-FFF2-40B4-BE49-F238E27FC236}">
                <a16:creationId xmlns:a16="http://schemas.microsoft.com/office/drawing/2014/main" xmlns="" id="{DA0676AB-E8A3-494D-94BA-E758BADEE41C}"/>
              </a:ext>
            </a:extLst>
          </p:cNvPr>
          <p:cNvSpPr txBox="1">
            <a:spLocks/>
          </p:cNvSpPr>
          <p:nvPr/>
        </p:nvSpPr>
        <p:spPr>
          <a:xfrm>
            <a:off x="3953505" y="6492352"/>
            <a:ext cx="4227327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379" y="2298986"/>
            <a:ext cx="5033704" cy="3775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967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0234"/>
            <a:ext cx="10515600" cy="498940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сведения о проекте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5802221"/>
              </p:ext>
            </p:extLst>
          </p:nvPr>
        </p:nvGraphicFramePr>
        <p:xfrm>
          <a:off x="603250" y="755650"/>
          <a:ext cx="10906125" cy="5788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068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3105377B-1A8E-4D93-AF22-A6E520F99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829" y="0"/>
            <a:ext cx="10515600" cy="57540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10">
            <a:extLst>
              <a:ext uri="{FF2B5EF4-FFF2-40B4-BE49-F238E27FC236}">
                <a16:creationId xmlns:a16="http://schemas.microsoft.com/office/drawing/2014/main" xmlns="" id="{AF710DF6-AFE1-45E2-9332-CD4337441F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2646710"/>
              </p:ext>
            </p:extLst>
          </p:nvPr>
        </p:nvGraphicFramePr>
        <p:xfrm>
          <a:off x="306448" y="549692"/>
          <a:ext cx="11521440" cy="6018046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880360">
                  <a:extLst>
                    <a:ext uri="{9D8B030D-6E8A-4147-A177-3AD203B41FA5}">
                      <a16:colId xmlns:a16="http://schemas.microsoft.com/office/drawing/2014/main" xmlns="" val="1060721299"/>
                    </a:ext>
                  </a:extLst>
                </a:gridCol>
                <a:gridCol w="2880360">
                  <a:extLst>
                    <a:ext uri="{9D8B030D-6E8A-4147-A177-3AD203B41FA5}">
                      <a16:colId xmlns:a16="http://schemas.microsoft.com/office/drawing/2014/main" xmlns="" val="3730294796"/>
                    </a:ext>
                  </a:extLst>
                </a:gridCol>
                <a:gridCol w="2880360">
                  <a:extLst>
                    <a:ext uri="{9D8B030D-6E8A-4147-A177-3AD203B41FA5}">
                      <a16:colId xmlns:a16="http://schemas.microsoft.com/office/drawing/2014/main" xmlns="" val="2835790685"/>
                    </a:ext>
                  </a:extLst>
                </a:gridCol>
                <a:gridCol w="2880360">
                  <a:extLst>
                    <a:ext uri="{9D8B030D-6E8A-4147-A177-3AD203B41FA5}">
                      <a16:colId xmlns:a16="http://schemas.microsoft.com/office/drawing/2014/main" xmlns="" val="3241802405"/>
                    </a:ext>
                  </a:extLst>
                </a:gridCol>
              </a:tblGrid>
              <a:tr h="88203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Подготовительно-проектировочный этап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Практический этап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Обобщающе результативный этап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Презентация проекта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xmlns="" val="1574826020"/>
                  </a:ext>
                </a:extLst>
              </a:tr>
              <a:tr h="8192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Сбор информации по данной теме; изучение методической литературы.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Составление картотеки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мнемотаблиц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 стихотворениям и рассказам совместно с детьми и родителями группы.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Заучивание стихотворений,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чистоговорок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потешек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 использованием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мнемотаблиц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Составление по подгруппам детей знакомых сказок по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мнемодорожке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пробовать самим схематически придумывать рисунок, как загадку.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xmlns="" val="3869297412"/>
                  </a:ext>
                </a:extLst>
              </a:tr>
              <a:tr h="12980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Подбор стихотворений, загадок,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потешек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чистоговорок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 рассказов для составления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мнемотаблиц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 ним.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Изготовление игр и наглядных пособий для детей.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ru-RU" sz="14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Отгадывание и придумывание загадок.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Оценка результатов работы.</a:t>
                      </a:r>
                    </a:p>
                    <a:p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xmlns="" val="575992689"/>
                  </a:ext>
                </a:extLst>
              </a:tr>
              <a:tr h="12980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Подготовка наглядного материала (подбор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мнемодорожек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мнемоквадрата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мнемотаблиц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Заполнение группового пространства наглядно – иллюстративным материалом с использованием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мнемотаблиц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опорных картинок, алгоритмов.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Составление рассказов, сказок с опорой на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мнемотаблицы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xmlns="" val="3001803528"/>
                  </a:ext>
                </a:extLst>
              </a:tr>
              <a:tr h="62728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Обсуждение проекта вместе с родителями.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Консультации для родителей по теме проекта.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Самостоятельное составление коротких описательных рассказов. 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xmlns="" val="794233698"/>
                  </a:ext>
                </a:extLst>
              </a:tr>
              <a:tr h="6272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Составление перспективного плана работы по данной теме на учебный год.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xmlns="" val="2090167924"/>
                  </a:ext>
                </a:extLst>
              </a:tr>
            </a:tbl>
          </a:graphicData>
        </a:graphic>
      </p:graphicFrame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xmlns="" id="{9556CDE3-9A9F-40BF-8E6E-5AC81A107539}"/>
              </a:ext>
            </a:extLst>
          </p:cNvPr>
          <p:cNvSpPr txBox="1">
            <a:spLocks/>
          </p:cNvSpPr>
          <p:nvPr/>
        </p:nvSpPr>
        <p:spPr>
          <a:xfrm>
            <a:off x="3953505" y="6492352"/>
            <a:ext cx="4227327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80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CF1BD528-E0DE-441C-B5BA-C9C75FF343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sz="2800" dirty="0"/>
          </a:p>
          <a:p>
            <a:pPr lvl="0" algn="ctr"/>
            <a:endParaRPr lang="ru-RU" dirty="0" smtClean="0"/>
          </a:p>
          <a:p>
            <a:pPr lvl="0"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етод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использующий образное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A6348B3F-61FA-4E17-ABD4-C6521F2D3F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  <a:p>
            <a:endParaRPr lang="en-US" sz="2400" dirty="0"/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Крокирования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чертежей, схем, набросков,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зарисовок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24E39AAE-9132-44E0-91E3-6832DA0E03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en-US" sz="2800" dirty="0"/>
          </a:p>
          <a:p>
            <a:endParaRPr lang="en-US" sz="2800" dirty="0"/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етод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трансформации (превращения)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xmlns="" id="{D7BE0A96-FDDC-4EA1-B056-3A06CA513C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endParaRPr lang="en-US" sz="2800" dirty="0"/>
          </a:p>
          <a:p>
            <a:endParaRPr lang="en-US" sz="2800" dirty="0"/>
          </a:p>
          <a:p>
            <a:endParaRPr lang="ru-RU" sz="2800" dirty="0"/>
          </a:p>
          <a:p>
            <a:pPr lvl="0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етод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ассоциативных цепочек (или метод «чепухи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Заголовок 14">
            <a:extLst>
              <a:ext uri="{FF2B5EF4-FFF2-40B4-BE49-F238E27FC236}">
                <a16:creationId xmlns:a16="http://schemas.microsoft.com/office/drawing/2014/main" xmlns="" id="{C8D46529-F884-43C7-9504-E8A1FB1F1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546" y="310404"/>
            <a:ext cx="4689371" cy="54348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работы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E9469D05-AF4A-4FF7-9721-24C08ABEBE8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657792" y="3429000"/>
            <a:ext cx="757625" cy="75762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ECAA20DC-B32F-432A-8DD5-A2DE03B0B30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657792" y="582145"/>
            <a:ext cx="757625" cy="75762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AAADD97E-312B-40FC-B746-D79EB770448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737540" y="582145"/>
            <a:ext cx="757625" cy="75762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8A83693C-9B51-4925-8C8D-D209CA593E9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737541" y="3536583"/>
            <a:ext cx="757625" cy="757625"/>
          </a:xfrm>
          <a:prstGeom prst="rect">
            <a:avLst/>
          </a:prstGeom>
        </p:spPr>
      </p:pic>
      <p:sp>
        <p:nvSpPr>
          <p:cNvPr id="24" name="Нижний колонтитул 4">
            <a:extLst>
              <a:ext uri="{FF2B5EF4-FFF2-40B4-BE49-F238E27FC236}">
                <a16:creationId xmlns:a16="http://schemas.microsoft.com/office/drawing/2014/main" xmlns="" id="{DA0676AB-E8A3-494D-94BA-E758BADEE41C}"/>
              </a:ext>
            </a:extLst>
          </p:cNvPr>
          <p:cNvSpPr txBox="1">
            <a:spLocks/>
          </p:cNvSpPr>
          <p:nvPr/>
        </p:nvSpPr>
        <p:spPr>
          <a:xfrm>
            <a:off x="3953505" y="6492352"/>
            <a:ext cx="4227327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773" y="1092729"/>
            <a:ext cx="4049717" cy="5399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128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139" y="1423851"/>
            <a:ext cx="3693523" cy="4924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2240" y="1423851"/>
            <a:ext cx="3697674" cy="4930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567543" y="587829"/>
            <a:ext cx="8530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Отгадывание загадок с использованием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мнемодорожек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77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593" y="2230573"/>
            <a:ext cx="5699638" cy="427472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5303" y="401772"/>
            <a:ext cx="5333882" cy="4274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74766" y="836023"/>
            <a:ext cx="5617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Зашифровка своей загадки 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мнемотаблицы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7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6029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рассказов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216" y="1071154"/>
            <a:ext cx="5801784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4852" y="1071154"/>
            <a:ext cx="538189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08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8394" y="352062"/>
            <a:ext cx="5236029" cy="640715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Пересказ сказки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636" y="535576"/>
            <a:ext cx="4144175" cy="5525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1199" y="1181361"/>
            <a:ext cx="6272348" cy="470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92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014" y="519339"/>
            <a:ext cx="4371906" cy="5829209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4331" y="1103855"/>
            <a:ext cx="6213566" cy="4660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020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636" y="467087"/>
            <a:ext cx="4460081" cy="5946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420" y="1304817"/>
            <a:ext cx="6176335" cy="4632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852160" y="627017"/>
            <a:ext cx="5551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Заучивание стихотворений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91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440" y="0"/>
            <a:ext cx="9143999" cy="6857999"/>
          </a:xfrm>
        </p:spPr>
      </p:pic>
    </p:spTree>
    <p:extLst>
      <p:ext uri="{BB962C8B-B14F-4D97-AF65-F5344CB8AC3E}">
        <p14:creationId xmlns:p14="http://schemas.microsoft.com/office/powerpoint/2010/main" val="288028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3302" y="365126"/>
            <a:ext cx="8242663" cy="6015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Описательный рассказ с использованием </a:t>
            </a:r>
            <a:r>
              <a:rPr lang="ru-RU" sz="31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</a:t>
            </a:r>
            <a:r>
              <a:rPr lang="ru-RU" sz="31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«Расскажи – </a:t>
            </a:r>
            <a:r>
              <a:rPr lang="ru-RU" sz="31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ка»</a:t>
            </a:r>
            <a:endParaRPr lang="ru-RU" sz="31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968" y="1355361"/>
            <a:ext cx="4013546" cy="535139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8441" y="1355361"/>
            <a:ext cx="4013547" cy="5351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934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7703" y="365125"/>
            <a:ext cx="7040880" cy="614589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Рисуем сказку»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4476" y="1181869"/>
            <a:ext cx="3948233" cy="5264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7549" y="1181868"/>
            <a:ext cx="3948233" cy="5264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632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950" y="454025"/>
            <a:ext cx="3263503" cy="435133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9923" y="1575525"/>
            <a:ext cx="3586019" cy="47813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5205" y="909319"/>
            <a:ext cx="3566966" cy="475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57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646" y="375649"/>
            <a:ext cx="4087789" cy="545038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7714" y="1078829"/>
            <a:ext cx="4056561" cy="54087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6503" y="2952206"/>
            <a:ext cx="27693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Пересказ придуманной сказки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04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80" y="284207"/>
            <a:ext cx="5801784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5818" y="2272939"/>
            <a:ext cx="5695406" cy="42715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61076" y="1065402"/>
            <a:ext cx="4504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нашей работы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73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158" y="597714"/>
            <a:ext cx="7720031" cy="5790023"/>
          </a:xfrm>
        </p:spPr>
      </p:pic>
      <p:sp>
        <p:nvSpPr>
          <p:cNvPr id="2" name="TextBox 1"/>
          <p:cNvSpPr txBox="1"/>
          <p:nvPr/>
        </p:nvSpPr>
        <p:spPr>
          <a:xfrm>
            <a:off x="8477794" y="2638697"/>
            <a:ext cx="33049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Сочиняем сказку сами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05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199765-881A-49AD-AC39-6DA7E0490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868"/>
            <a:ext cx="10515600" cy="70602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с семьями воспитанников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B31F4538-F299-41F3-9002-8B243C9B26FA}"/>
              </a:ext>
            </a:extLst>
          </p:cNvPr>
          <p:cNvSpPr txBox="1">
            <a:spLocks/>
          </p:cNvSpPr>
          <p:nvPr/>
        </p:nvSpPr>
        <p:spPr>
          <a:xfrm>
            <a:off x="3953505" y="6492352"/>
            <a:ext cx="4227327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594034"/>
              </p:ext>
            </p:extLst>
          </p:nvPr>
        </p:nvGraphicFramePr>
        <p:xfrm>
          <a:off x="652463" y="953589"/>
          <a:ext cx="10701337" cy="5538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164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199765-881A-49AD-AC39-6DA7E0490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554" y="534941"/>
            <a:ext cx="10868297" cy="614589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Заучивание стихотворение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по теме «Зима»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B31F4538-F299-41F3-9002-8B243C9B26FA}"/>
              </a:ext>
            </a:extLst>
          </p:cNvPr>
          <p:cNvSpPr txBox="1">
            <a:spLocks/>
          </p:cNvSpPr>
          <p:nvPr/>
        </p:nvSpPr>
        <p:spPr>
          <a:xfrm>
            <a:off x="3953505" y="6492352"/>
            <a:ext cx="4227327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624" y="1946363"/>
            <a:ext cx="5455285" cy="4091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5566" y="1946363"/>
            <a:ext cx="5455285" cy="409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96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199765-881A-49AD-AC39-6DA7E0490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совместно с детьми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мнемодорожек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весенним приметам.</a:t>
            </a: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B31F4538-F299-41F3-9002-8B243C9B26FA}"/>
              </a:ext>
            </a:extLst>
          </p:cNvPr>
          <p:cNvSpPr txBox="1">
            <a:spLocks/>
          </p:cNvSpPr>
          <p:nvPr/>
        </p:nvSpPr>
        <p:spPr>
          <a:xfrm>
            <a:off x="3953505" y="6492352"/>
            <a:ext cx="4227327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457" y="1250859"/>
            <a:ext cx="3931119" cy="5241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2159" y="1251856"/>
            <a:ext cx="5148943" cy="5148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51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637" y="336459"/>
            <a:ext cx="3263503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1291" y="1153161"/>
            <a:ext cx="3416481" cy="4555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6923" y="1676572"/>
            <a:ext cx="4507214" cy="3011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296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A76A67-772F-4905-A095-E39462598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мнемотехника?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Её актуальность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D2B5441-63C2-46D7-AE01-8336336CD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МНЕМОНИКА – искусство запоминания, совокупность приемов и способов, облегчающих запоминание и увеличивающих объем памяти путем образования искусственных ассоциаций.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МНЕМОТЕХНИКА – это система методов и приемов, обеспечивающих эффективное запоминание, сохранение и воспроизведение информации.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Мнемотехника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 естественные механизмы памяти мозга и позволяет полностью контролировать процесс запоминания, сохранения и припоминания информации.</a:t>
            </a:r>
          </a:p>
          <a:p>
            <a:pPr marL="0" indent="0" algn="just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мнемотехники для дошкольников обусловлена тем, что как раз в этом возрасте у детей преобладает зрительно-образная память. Чаще всего запоминание происходит непроизвольно, просто потому, что какой-то предмет или явление попали в поле зрения ребенка. Если же он будет пытаться выучить и запомнить то, что не подкреплено наглядной картинкой, нечто абстрактное, то на успех рассчитывать не стоит. 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189621F5-44DB-4D2C-95C4-12DED255F2A5}"/>
              </a:ext>
            </a:extLst>
          </p:cNvPr>
          <p:cNvSpPr txBox="1">
            <a:spLocks/>
          </p:cNvSpPr>
          <p:nvPr/>
        </p:nvSpPr>
        <p:spPr>
          <a:xfrm>
            <a:off x="3953505" y="6492352"/>
            <a:ext cx="4227327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12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B2AD15-7280-43E7-80A8-7E96F3E27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440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Зарисовка сказки с использованием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xmlns="" id="{059D828F-248B-4349-9A3E-570A0EF480DE}"/>
              </a:ext>
            </a:extLst>
          </p:cNvPr>
          <p:cNvSpPr txBox="1">
            <a:spLocks/>
          </p:cNvSpPr>
          <p:nvPr/>
        </p:nvSpPr>
        <p:spPr>
          <a:xfrm>
            <a:off x="3953505" y="6492352"/>
            <a:ext cx="4227327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4406" y="1263920"/>
            <a:ext cx="3686106" cy="4914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6383" y="1260200"/>
            <a:ext cx="3688897" cy="4918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369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4E79F35-2F53-45A5-AC07-88FF72D681E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435373" y="4781407"/>
            <a:ext cx="630000" cy="63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1403B37-A555-47E5-B8A6-FB1F1FB84F0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5335373" y="4777336"/>
            <a:ext cx="630000" cy="63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FFCB312-C8D5-4813-AA51-0C886E37C6D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6235373" y="4777336"/>
            <a:ext cx="630000" cy="63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00F3450-748A-42F3-B9E1-5ED2C5DFFE8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7135373" y="4777336"/>
            <a:ext cx="630000" cy="63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2028" y="653141"/>
            <a:ext cx="4320541" cy="576072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0509" y="653142"/>
            <a:ext cx="2660733" cy="576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13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69910" y="6104980"/>
            <a:ext cx="52897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Желаю вам успехов и творчества в работе с детьми!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10">
            <a:extLst>
              <a:ext uri="{FF2B5EF4-FFF2-40B4-BE49-F238E27FC236}">
                <a16:creationId xmlns:a16="http://schemas.microsoft.com/office/drawing/2014/main" xmlns="" id="{A6348B3F-61FA-4E17-ABD4-C6521F2D3F95}"/>
              </a:ext>
            </a:extLst>
          </p:cNvPr>
          <p:cNvSpPr txBox="1">
            <a:spLocks/>
          </p:cNvSpPr>
          <p:nvPr/>
        </p:nvSpPr>
        <p:spPr>
          <a:xfrm>
            <a:off x="4899035" y="761795"/>
            <a:ext cx="2542002" cy="24685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психические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10">
            <a:extLst>
              <a:ext uri="{FF2B5EF4-FFF2-40B4-BE49-F238E27FC236}">
                <a16:creationId xmlns:a16="http://schemas.microsoft.com/office/drawing/2014/main" xmlns="" id="{A6348B3F-61FA-4E17-ABD4-C6521F2D3F95}"/>
              </a:ext>
            </a:extLst>
          </p:cNvPr>
          <p:cNvSpPr txBox="1">
            <a:spLocks/>
          </p:cNvSpPr>
          <p:nvPr/>
        </p:nvSpPr>
        <p:spPr>
          <a:xfrm>
            <a:off x="829383" y="761794"/>
            <a:ext cx="2877423" cy="24685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окращает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запоминания</a:t>
            </a:r>
          </a:p>
        </p:txBody>
      </p:sp>
      <p:sp>
        <p:nvSpPr>
          <p:cNvPr id="5" name="Текст 10">
            <a:extLst>
              <a:ext uri="{FF2B5EF4-FFF2-40B4-BE49-F238E27FC236}">
                <a16:creationId xmlns:a16="http://schemas.microsoft.com/office/drawing/2014/main" xmlns="" id="{A6348B3F-61FA-4E17-ABD4-C6521F2D3F95}"/>
              </a:ext>
            </a:extLst>
          </p:cNvPr>
          <p:cNvSpPr txBox="1">
            <a:spLocks/>
          </p:cNvSpPr>
          <p:nvPr/>
        </p:nvSpPr>
        <p:spPr>
          <a:xfrm>
            <a:off x="8759099" y="761795"/>
            <a:ext cx="2792938" cy="24685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перекодировать информацию</a:t>
            </a:r>
          </a:p>
        </p:txBody>
      </p:sp>
      <p:sp>
        <p:nvSpPr>
          <p:cNvPr id="7" name="Текст 10">
            <a:extLst>
              <a:ext uri="{FF2B5EF4-FFF2-40B4-BE49-F238E27FC236}">
                <a16:creationId xmlns:a16="http://schemas.microsoft.com/office/drawing/2014/main" xmlns="" id="{A6348B3F-61FA-4E17-ABD4-C6521F2D3F95}"/>
              </a:ext>
            </a:extLst>
          </p:cNvPr>
          <p:cNvSpPr txBox="1">
            <a:spLocks/>
          </p:cNvSpPr>
          <p:nvPr/>
        </p:nvSpPr>
        <p:spPr>
          <a:xfrm>
            <a:off x="2887074" y="3553209"/>
            <a:ext cx="2542002" cy="24685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причинно-следственные связи</a:t>
            </a:r>
          </a:p>
        </p:txBody>
      </p:sp>
      <p:sp>
        <p:nvSpPr>
          <p:cNvPr id="8" name="Текст 10">
            <a:extLst>
              <a:ext uri="{FF2B5EF4-FFF2-40B4-BE49-F238E27FC236}">
                <a16:creationId xmlns:a16="http://schemas.microsoft.com/office/drawing/2014/main" xmlns="" id="{A6348B3F-61FA-4E17-ABD4-C6521F2D3F95}"/>
              </a:ext>
            </a:extLst>
          </p:cNvPr>
          <p:cNvSpPr txBox="1">
            <a:spLocks/>
          </p:cNvSpPr>
          <p:nvPr/>
        </p:nvSpPr>
        <p:spPr>
          <a:xfrm>
            <a:off x="6846678" y="3553208"/>
            <a:ext cx="2542002" cy="24685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400" dirty="0" smtClean="0"/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делать выводы и схематизировать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80470" y="115464"/>
            <a:ext cx="69712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Какие мы может сделать выводы при работе с мнемотехникой? 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18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>
            <a:extLst>
              <a:ext uri="{FF2B5EF4-FFF2-40B4-BE49-F238E27FC236}">
                <a16:creationId xmlns:a16="http://schemas.microsoft.com/office/drawing/2014/main" xmlns="" id="{DC1E4133-3085-440E-9AED-D55592059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5623" y="365125"/>
            <a:ext cx="5257800" cy="545241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xmlns="" id="{6B926BED-04CA-4B8F-A519-3141EE8633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40033" y="910366"/>
            <a:ext cx="5677796" cy="5581986"/>
          </a:xfrm>
        </p:spPr>
        <p:txBody>
          <a:bodyPr>
            <a:no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упрощённому процессу запоминания содержания сказочных произведений, стихотворений благодаря последовательному отражению их в иллюстрациях. Активизировать словарный запас.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умение детей работать с опорой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составлении описательных рассказов, заучивании стихотворений.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связную речь, расширять и обогащать словарный запас детей.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основные психические процессы: память, внимание, восприятие,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мышление,  умение работать по образцу.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творческие способности детей,  умение самим составлять схемы и воспроизводить их.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Привлекать детей и родителей к помощи по созданию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навыки сотрудничества, взаимопонимания, доброжелательности, самостоятельности, инициативности, ответственности.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Порадоваться вместе с детьми успехами, результатами деятельности.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7F3603F-9FA7-4B35-8C6C-3372DB1DA5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5131" y="1023846"/>
            <a:ext cx="4351337" cy="2715199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речи детей старшего дошкольного возраста посредством использования мнемотехнике.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CBE55540-69EA-4C9D-A44F-29ACD1E9B5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5131" y="481741"/>
            <a:ext cx="3305175" cy="4286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B2D30E26-3213-4671-AD00-3CA054E6DD5E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/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4FBA333-AA6D-4C99-A6EE-A18FBF07C955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/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87C4FE44-20B6-49F8-A7EF-92AC208F99CC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/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DEF08890-36AE-44E7-BCD6-DA853457893D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/>
      </p:pic>
      <p:sp>
        <p:nvSpPr>
          <p:cNvPr id="32" name="Нижний колонтитул 4">
            <a:extLst>
              <a:ext uri="{FF2B5EF4-FFF2-40B4-BE49-F238E27FC236}">
                <a16:creationId xmlns:a16="http://schemas.microsoft.com/office/drawing/2014/main" xmlns="" id="{2437C4FA-88BF-47C6-893A-1E7E5E5C7816}"/>
              </a:ext>
            </a:extLst>
          </p:cNvPr>
          <p:cNvSpPr txBox="1">
            <a:spLocks/>
          </p:cNvSpPr>
          <p:nvPr/>
        </p:nvSpPr>
        <p:spPr>
          <a:xfrm>
            <a:off x="3953505" y="6492352"/>
            <a:ext cx="4227327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41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Изображение выглядит как текст, обвязка, многоуровневый, стоп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2CC4F95F-A33A-404B-BF74-658ACDDD37F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7858" y="3422094"/>
            <a:ext cx="3055716" cy="3429000"/>
          </a:xfrm>
        </p:spPr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9938C8F5-15F6-4EDA-807A-D5F5DBB60D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обогащения словарного запаса</a:t>
            </a:r>
          </a:p>
          <a:p>
            <a:pPr algn="ctr"/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обучении и составлению рассказов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117A89EC-5833-4B25-8580-A293FEE871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заучивание стихотворений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14F1EEA2-7595-4361-81A1-0F02049745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ctr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пересказах художественной литературы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ADE47FC9-D039-4E77-AB0F-B1619FE0B5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ctr"/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отгадывании и загадывание загадок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79" y="6906"/>
            <a:ext cx="3044825" cy="3429000"/>
          </a:xfrm>
        </p:spPr>
      </p:pic>
      <p:pic>
        <p:nvPicPr>
          <p:cNvPr id="6" name="Рисунок 5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2" name="Рисунок 11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47548" y="3422094"/>
            <a:ext cx="3044142" cy="3429000"/>
          </a:xfrm>
        </p:spPr>
      </p:pic>
    </p:spTree>
    <p:extLst>
      <p:ext uri="{BB962C8B-B14F-4D97-AF65-F5344CB8AC3E}">
        <p14:creationId xmlns:p14="http://schemas.microsoft.com/office/powerpoint/2010/main" val="424443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A76A67-772F-4905-A095-E39462598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804" y="2277131"/>
            <a:ext cx="3853543" cy="3526972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мнемотехники </a:t>
            </a:r>
            <a:br>
              <a:rPr lang="ru-RU" sz="32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(строится от простого к сложному)</a:t>
            </a:r>
            <a:br>
              <a:rPr lang="ru-RU" sz="28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D2B5441-63C2-46D7-AE01-8336336CD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070" y="1825625"/>
            <a:ext cx="3917194" cy="329022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189621F5-44DB-4D2C-95C4-12DED255F2A5}"/>
              </a:ext>
            </a:extLst>
          </p:cNvPr>
          <p:cNvSpPr txBox="1">
            <a:spLocks/>
          </p:cNvSpPr>
          <p:nvPr/>
        </p:nvSpPr>
        <p:spPr>
          <a:xfrm>
            <a:off x="3953505" y="6492352"/>
            <a:ext cx="4227327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139263" y="707122"/>
            <a:ext cx="2857520" cy="10001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МНЕМОКВАДРАТЫ</a:t>
            </a:r>
          </a:p>
          <a:p>
            <a:pPr algn="ctr"/>
            <a:endParaRPr lang="ru-RU" sz="1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 flipH="1">
            <a:off x="5917473" y="1707254"/>
            <a:ext cx="836022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917473" y="2135882"/>
            <a:ext cx="3000396" cy="11430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МНЕМОДОРОЖКА</a:t>
            </a:r>
          </a:p>
          <a:p>
            <a:pPr algn="ctr"/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 flipH="1">
            <a:off x="7911735" y="3278890"/>
            <a:ext cx="836022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633202" y="3706894"/>
            <a:ext cx="3143272" cy="121444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МНЕМОТАБЛИЦА</a:t>
            </a:r>
          </a:p>
          <a:p>
            <a:pPr algn="ctr"/>
            <a:endParaRPr lang="ru-RU" sz="1400" b="1" i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90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A76A67-772F-4905-A095-E39462598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62" y="2105636"/>
            <a:ext cx="3853543" cy="922789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Мнемоквадраты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189621F5-44DB-4D2C-95C4-12DED255F2A5}"/>
              </a:ext>
            </a:extLst>
          </p:cNvPr>
          <p:cNvSpPr txBox="1">
            <a:spLocks/>
          </p:cNvSpPr>
          <p:nvPr/>
        </p:nvSpPr>
        <p:spPr>
          <a:xfrm>
            <a:off x="3953505" y="6492352"/>
            <a:ext cx="4227327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 descr="C:\Program Files\Microsoft Office\MEDIA\OFFICE14\AutoShap\BD18253_.wmf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5230" y="639812"/>
            <a:ext cx="1541909" cy="1898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Веселые картинки для детей. Обои для рабочего стола с персонажами мультфильмов и детских книг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3765" y="639812"/>
            <a:ext cx="1702965" cy="1898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20785" y="1291905"/>
            <a:ext cx="3112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ёлочка какая?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1409" y="1350628"/>
            <a:ext cx="1619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колючая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3196" y="3243513"/>
            <a:ext cx="4026156" cy="30196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982" y="3293236"/>
            <a:ext cx="3959857" cy="2969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956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A76A67-772F-4905-A095-E39462598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8153" y="289880"/>
            <a:ext cx="3853543" cy="901357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Мнемодорожка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189621F5-44DB-4D2C-95C4-12DED255F2A5}"/>
              </a:ext>
            </a:extLst>
          </p:cNvPr>
          <p:cNvSpPr txBox="1">
            <a:spLocks/>
          </p:cNvSpPr>
          <p:nvPr/>
        </p:nvSpPr>
        <p:spPr>
          <a:xfrm>
            <a:off x="3953505" y="6492352"/>
            <a:ext cx="4227327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https://marisolca.ru/wp-content/uploads/5/1/0/51056f7f0dea802014e66851a1452359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4849" y="289880"/>
            <a:ext cx="5147022" cy="386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9263" y="4487328"/>
            <a:ext cx="7200800" cy="1928826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  <a:miter lim="800000"/>
            <a:headEnd/>
            <a:tailEnd/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930" y="1671007"/>
            <a:ext cx="3558860" cy="4745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07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A76A67-772F-4905-A095-E39462598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396" y="590592"/>
            <a:ext cx="3853543" cy="768424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Мнемотаблица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189621F5-44DB-4D2C-95C4-12DED255F2A5}"/>
              </a:ext>
            </a:extLst>
          </p:cNvPr>
          <p:cNvSpPr txBox="1">
            <a:spLocks/>
          </p:cNvSpPr>
          <p:nvPr/>
        </p:nvSpPr>
        <p:spPr>
          <a:xfrm>
            <a:off x="3953505" y="6492352"/>
            <a:ext cx="4227327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https://www.maam.ru/upload/blogs/detsad-385791-150877172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6105" y="327171"/>
            <a:ext cx="3407086" cy="264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tacon.ru/wp-content/uploads/b/2/5/b25f7f2bec7cedd3c419deccd5a81e86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591" y="327171"/>
            <a:ext cx="3525213" cy="264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ds04.infourok.ru/uploads/ex/0904/001419bb-6af8ca8c/img1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3364" y="1891755"/>
            <a:ext cx="4123568" cy="309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591" y="3476510"/>
            <a:ext cx="3773683" cy="30158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1963" y="3000626"/>
            <a:ext cx="2643380" cy="349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7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1041</TotalTime>
  <Words>822</Words>
  <Application>Microsoft Office PowerPoint</Application>
  <PresentationFormat>Широкоэкранный</PresentationFormat>
  <Paragraphs>159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Wingdings</vt:lpstr>
      <vt:lpstr>Тема Office</vt:lpstr>
      <vt:lpstr>Проект «Мнемотехника-как эффективное средство развития связной речи детей дошкольного возраста»</vt:lpstr>
      <vt:lpstr>Презентация PowerPoint</vt:lpstr>
      <vt:lpstr>Что такое мнемотехника?  Её актуальность</vt:lpstr>
      <vt:lpstr>Задачи:</vt:lpstr>
      <vt:lpstr>Презентация PowerPoint</vt:lpstr>
      <vt:lpstr>Структура мнемотехники  (строится от простого к сложному) </vt:lpstr>
      <vt:lpstr>Мнемоквадраты</vt:lpstr>
      <vt:lpstr>Мнемодорожка</vt:lpstr>
      <vt:lpstr>Мнемотаблица</vt:lpstr>
      <vt:lpstr>Последовательность работы с мнемотаблицами</vt:lpstr>
      <vt:lpstr>Общие сведения о проекте</vt:lpstr>
      <vt:lpstr>Этапы реализации проекта</vt:lpstr>
      <vt:lpstr>Методы работы</vt:lpstr>
      <vt:lpstr>Презентация PowerPoint</vt:lpstr>
      <vt:lpstr>Презентация PowerPoint</vt:lpstr>
      <vt:lpstr>Составление рассказов</vt:lpstr>
      <vt:lpstr>Пересказ сказки</vt:lpstr>
      <vt:lpstr>Презентация PowerPoint</vt:lpstr>
      <vt:lpstr>Презентация PowerPoint</vt:lpstr>
      <vt:lpstr>Описательный рассказ с использованием мнемотаблиц «Расскажи – ка»</vt:lpstr>
      <vt:lpstr>«Рисуем сказку»</vt:lpstr>
      <vt:lpstr>Презентация PowerPoint</vt:lpstr>
      <vt:lpstr>Презентация PowerPoint</vt:lpstr>
      <vt:lpstr>Презентация PowerPoint</vt:lpstr>
      <vt:lpstr>Презентация PowerPoint</vt:lpstr>
      <vt:lpstr>Сотрудничество с семьями воспитанников</vt:lpstr>
      <vt:lpstr>                                 Заучивание стихотворение                                            по теме «Зима»</vt:lpstr>
      <vt:lpstr>Составление совместно с детьми мнемодорожек  по весенним приметам.</vt:lpstr>
      <vt:lpstr>Презентация PowerPoint</vt:lpstr>
      <vt:lpstr>Зарисовка сказки с использованием мнемотаблиц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Евгений</cp:lastModifiedBy>
  <cp:revision>61</cp:revision>
  <dcterms:created xsi:type="dcterms:W3CDTF">2021-12-09T11:10:51Z</dcterms:created>
  <dcterms:modified xsi:type="dcterms:W3CDTF">2023-06-17T09:46:30Z</dcterms:modified>
</cp:coreProperties>
</file>