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1" r:id="rId3"/>
    <p:sldId id="276" r:id="rId4"/>
    <p:sldId id="281" r:id="rId5"/>
    <p:sldId id="280" r:id="rId6"/>
    <p:sldId id="279" r:id="rId7"/>
    <p:sldId id="278" r:id="rId8"/>
    <p:sldId id="277" r:id="rId9"/>
    <p:sldId id="275" r:id="rId10"/>
    <p:sldId id="272" r:id="rId11"/>
    <p:sldId id="273" r:id="rId12"/>
    <p:sldId id="274" r:id="rId13"/>
    <p:sldId id="282" r:id="rId14"/>
    <p:sldId id="284" r:id="rId15"/>
    <p:sldId id="259" r:id="rId16"/>
    <p:sldId id="260" r:id="rId17"/>
    <p:sldId id="261" r:id="rId18"/>
    <p:sldId id="269" r:id="rId19"/>
    <p:sldId id="268" r:id="rId20"/>
    <p:sldId id="266" r:id="rId21"/>
    <p:sldId id="267" r:id="rId22"/>
    <p:sldId id="262" r:id="rId23"/>
    <p:sldId id="263" r:id="rId24"/>
    <p:sldId id="285"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22" autoAdjust="0"/>
  </p:normalViewPr>
  <p:slideViewPr>
    <p:cSldViewPr>
      <p:cViewPr>
        <p:scale>
          <a:sx n="76" d="100"/>
          <a:sy n="76" d="100"/>
        </p:scale>
        <p:origin x="-1206"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AC4E7F-1E39-4D56-81AA-697FFABA6F77}" type="datetimeFigureOut">
              <a:rPr lang="ru-RU" smtClean="0"/>
              <a:pPr/>
              <a:t>06.11.2015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E9CD8D-8638-4FED-9709-7100B5E43BEC}" type="slidenum">
              <a:rPr lang="ru-RU" smtClean="0"/>
              <a:pPr/>
              <a:t>‹#›</a:t>
            </a:fld>
            <a:endParaRPr lang="ru-RU"/>
          </a:p>
        </p:txBody>
      </p:sp>
    </p:spTree>
    <p:extLst>
      <p:ext uri="{BB962C8B-B14F-4D97-AF65-F5344CB8AC3E}">
        <p14:creationId xmlns:p14="http://schemas.microsoft.com/office/powerpoint/2010/main" val="3891652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261E38-E23C-4675-83A8-BC5CBF2D029E}" type="slidenum">
              <a:rPr lang="ru-RU"/>
              <a:pPr/>
              <a:t>18</a:t>
            </a:fld>
            <a:endParaRPr lang="ru-RU"/>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3B060-9D71-4D36-960C-DFE448776DF8}" type="slidenum">
              <a:rPr lang="ru-RU"/>
              <a:pPr/>
              <a:t>19</a:t>
            </a:fld>
            <a:endParaRPr lang="ru-RU"/>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ru-RU"/>
              <a:t>В культуре обских угров существует культ медведя. Он считается самым обожествляемым животным, когда-то он был человеком. В честь него проводится Медвежий праздник. Медведь у хантов и манси считается подобием человека, сохозяином Земли, сыном, братом или посланником бога Торума. Наиболее распространённой была медвежья клятва, т.е. клятва на морде (черепе), лапе, когте, зубе, шкуре медведя. Подозреваемый целовал лапу и произносил: «если я виноват, то разорви меня в лесу вот этими лапами». Ханты считали, что медведь следит за справедливостью отношений в обществе.</a:t>
            </a:r>
          </a:p>
          <a:p>
            <a:r>
              <a:rPr lang="ru-RU"/>
              <a:t>          Медвежий праздник представляет собой часть культа медведя. Он проводится в честь зверя или по случаю удачной охоты на него. На празднике переодетые мужчины исполняли танцы и песни. Женщины танцевали, закрыв лица и руки платком. Обязательным на празднике был танец «медведь и охотник». Его исполняли двое мужчин в масках: один из них представлял человека и был в берестяной маске, другой – был медведем в меховой маске. Посвящался этот танец братанию человека и зверя.</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8BD582-287A-4DD1-AFC5-2E6E9EA60443}" type="slidenum">
              <a:rPr lang="ru-RU"/>
              <a:pPr/>
              <a:t>20</a:t>
            </a:fld>
            <a:endParaRPr lang="ru-RU"/>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ru-RU"/>
              <a:t>В нашей работе есть очень интересные материалы. Например, многие знают, что проводятся праздники в честь медведя, Вороний праздник. Оказывается, есть ещё праздник трясогузки. А до 1978 годы народы ханты и манси отмечали лосиный праздник. Изучая культуру ханты и манси, я понял, насколько она интересна, самобытна, и очень мало литературы. Собирали мы этот материал по крупицам из книг, которые в районе в единственном экземпляре, пользовались литературой, которую запрашивали из Берёзова.</a:t>
            </a:r>
          </a:p>
          <a:p>
            <a:r>
              <a:rPr lang="ru-RU"/>
              <a:t>         В заключение я хочу прочитать отрывок из стихотворения Владимира Замятьина «Ушёл в далёкие урманы».</a:t>
            </a:r>
          </a:p>
          <a:p>
            <a:r>
              <a:rPr lang="ru-RU"/>
              <a:t>            Очнитесь, люди! Разве ханты</a:t>
            </a:r>
          </a:p>
          <a:p>
            <a:r>
              <a:rPr lang="ru-RU"/>
              <a:t>            Не сыновья родной земли?</a:t>
            </a:r>
          </a:p>
          <a:p>
            <a:r>
              <a:rPr lang="ru-RU"/>
              <a:t>            Есть и у нас свои таланты.</a:t>
            </a:r>
          </a:p>
          <a:p>
            <a:r>
              <a:rPr lang="ru-RU"/>
              <a:t>            Они бы многое смогли.</a:t>
            </a:r>
          </a:p>
          <a:p>
            <a:r>
              <a:rPr lang="ru-RU"/>
              <a:t>Спасите, что ещё осталось,</a:t>
            </a:r>
          </a:p>
          <a:p>
            <a:r>
              <a:rPr lang="ru-RU"/>
              <a:t>Приди, заступник и борец.</a:t>
            </a:r>
          </a:p>
          <a:p>
            <a:r>
              <a:rPr lang="ru-RU"/>
              <a:t>Поймите, то, что с нами сталось,</a:t>
            </a:r>
          </a:p>
          <a:p>
            <a:r>
              <a:rPr lang="ru-RU"/>
              <a:t>Постигнет всех… Тогда… конец.</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60FA0-CE20-4F6D-8824-C1CA217B3EAA}" type="slidenum">
              <a:rPr lang="ru-RU"/>
              <a:pPr/>
              <a:t>21</a:t>
            </a:fld>
            <a:endParaRPr lang="ru-RU"/>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ru-RU"/>
              <a:t>По поверьям хантов и манси, одна из душ человека имеет вид глухарки и живёт вне человека, прилетая к нему лишь во время сна. Если эта душа улетает надолго, то человек страдает бессонницей. Поэтому, чтобы дети дольше спали, на спинке люльки, против затылка ребёнка, изображали «Глухарку сна». Это изображение как бы удерживает душу ребёнка и не даёт ей возможность улетать далеко.</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06.11.2015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06.11.2015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06.11.2015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06.11.2015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06.11.2015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06.11.2015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amon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0.jpeg"/><Relationship Id="rId3" Type="http://schemas.openxmlformats.org/officeDocument/2006/relationships/hyperlink" Target="http://agansk.ru/suvenir/nhpy/1193-63.jpg" TargetMode="External"/><Relationship Id="rId7" Type="http://schemas.openxmlformats.org/officeDocument/2006/relationships/hyperlink" Target="http://agansk.ru/suvenir/nhpy/1193-65.jpg" TargetMode="External"/><Relationship Id="rId12"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36.jpeg"/><Relationship Id="rId11" Type="http://schemas.openxmlformats.org/officeDocument/2006/relationships/hyperlink" Target="http://agansk.ru/suvenir/nhpy/1193-66.jpg" TargetMode="External"/><Relationship Id="rId5" Type="http://schemas.openxmlformats.org/officeDocument/2006/relationships/hyperlink" Target="http://agansk.ru/suvenir/nhpy/1193-64.jpg" TargetMode="External"/><Relationship Id="rId10" Type="http://schemas.openxmlformats.org/officeDocument/2006/relationships/image" Target="../media/image38.jpeg"/><Relationship Id="rId4" Type="http://schemas.openxmlformats.org/officeDocument/2006/relationships/image" Target="../media/image35.jpeg"/><Relationship Id="rId9" Type="http://schemas.openxmlformats.org/officeDocument/2006/relationships/hyperlink" Target="http://agansk.ru/suvenir/nhpy/1193-67.jpg"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hyperlink" Target="http://agansk.ru/suvenir/nhpy/1193-61.jpg" TargetMode="External"/><Relationship Id="rId7" Type="http://schemas.openxmlformats.org/officeDocument/2006/relationships/hyperlink" Target="http://agansk.ru/suvenir/nhpy/1193-58.jpg" TargetMode="External"/><Relationship Id="rId12" Type="http://schemas.openxmlformats.org/officeDocument/2006/relationships/image" Target="../media/image45.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42.jpeg"/><Relationship Id="rId11" Type="http://schemas.openxmlformats.org/officeDocument/2006/relationships/hyperlink" Target="http://agansk.ru/suvenir/nhpy/1193-60.jpg" TargetMode="External"/><Relationship Id="rId5" Type="http://schemas.openxmlformats.org/officeDocument/2006/relationships/hyperlink" Target="http://agansk.ru/suvenir/nhpy/1193-59.jpg" TargetMode="External"/><Relationship Id="rId10" Type="http://schemas.openxmlformats.org/officeDocument/2006/relationships/image" Target="../media/image44.jpeg"/><Relationship Id="rId4" Type="http://schemas.openxmlformats.org/officeDocument/2006/relationships/image" Target="../media/image41.jpeg"/><Relationship Id="rId9" Type="http://schemas.openxmlformats.org/officeDocument/2006/relationships/hyperlink" Target="http://agansk.ru/suvenir/nhpy/1193-57.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3.xml.rels><?xml version="1.0" encoding="UTF-8" standalone="yes"?>
<Relationships xmlns="http://schemas.openxmlformats.org/package/2006/relationships"><Relationship Id="rId3" Type="http://schemas.openxmlformats.org/officeDocument/2006/relationships/hyperlink" Target="http://agansk.ru/suvenir/nhpy/1193-68.jpg" TargetMode="External"/><Relationship Id="rId7" Type="http://schemas.openxmlformats.org/officeDocument/2006/relationships/image" Target="../media/image53.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6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1.jpeg"/><Relationship Id="rId7" Type="http://schemas.openxmlformats.org/officeDocument/2006/relationships/image" Target="../media/image6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2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2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2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Layout" Target="../slideLayouts/slideLayout2.xml"/><Relationship Id="rId1" Type="http://schemas.openxmlformats.org/officeDocument/2006/relationships/audio" Target="file:///C:\Documents%20and%20Settings\SolovjevaEA\&#1056;&#1072;&#1073;&#1086;&#1095;&#1080;&#1081;%20&#1089;&#1090;&#1086;&#1083;\&#1082;%20&#1091;&#1088;&#1086;&#1082;&#1072;&#1084;%20&#1088;&#1072;&#1079;&#1085;&#1086;&#1077;\&#1082;%20&#1074;&#1085;&#1077;&#1082;&#1083;&#1072;&#1089;&#1089;&#1085;&#1086;&#1084;&#1091;%20&#1084;&#1077;&#1088;&#1086;&#1087;&#1088;&#1080;&#1103;&#1090;&#1080;&#1102;\&#1087;&#1088;&#1077;&#1079;&#1077;&#1085;&#1090;&#1072;&#1094;&#1080;&#1103;\0(1).wma" TargetMode="External"/><Relationship Id="rId5" Type="http://schemas.openxmlformats.org/officeDocument/2006/relationships/image" Target="../media/image77.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C:\Documents and Settings\SolovjevaEA\Рабочий стол\Работа завуча 2011-2012\работа завуча 2010-2011\конкурс фото\DSC03095.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3" name="Подзаголовок 2"/>
          <p:cNvSpPr>
            <a:spLocks noGrp="1"/>
          </p:cNvSpPr>
          <p:nvPr>
            <p:ph type="subTitle" idx="1"/>
          </p:nvPr>
        </p:nvSpPr>
        <p:spPr>
          <a:xfrm>
            <a:off x="1357290" y="2428868"/>
            <a:ext cx="6400800" cy="1752600"/>
          </a:xfrm>
        </p:spPr>
        <p:txBody>
          <a:bodyPr>
            <a:noAutofit/>
          </a:bodyPr>
          <a:lstStyle/>
          <a:p>
            <a:r>
              <a:rPr lang="ru-RU" sz="4000" b="1" dirty="0" smtClean="0">
                <a:solidFill>
                  <a:schemeClr val="tx2">
                    <a:lumMod val="75000"/>
                  </a:schemeClr>
                </a:solidFill>
                <a:latin typeface="Monotype Corsiva" panose="03010101010201010101" pitchFamily="66" charset="0"/>
                <a:cs typeface="Times New Roman" pitchFamily="18" charset="0"/>
              </a:rPr>
              <a:t>НАРОДНЫЕ ХУДОЖЕСТВЕННЫЕ ПРОМЫСЛЫ  ЮГРЫ</a:t>
            </a:r>
            <a:endParaRPr lang="ru-RU" sz="4000" dirty="0">
              <a:solidFill>
                <a:schemeClr val="tx2">
                  <a:lumMod val="75000"/>
                </a:schemeClr>
              </a:solidFill>
              <a:latin typeface="Monotype Corsiva" panose="03010101010201010101" pitchFamily="66" charset="0"/>
              <a:cs typeface="Times New Roman" pitchFamily="18" charset="0"/>
            </a:endParaRPr>
          </a:p>
        </p:txBody>
      </p:sp>
    </p:spTree>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descr="C:\Documents and Settings\SolovjevaEA\Рабочий стол\Работа завуча 2011-2012\работа завуча 2010-2011\конкурс фото\DSC03095.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4" name="Заголовок 3"/>
          <p:cNvSpPr>
            <a:spLocks noGrp="1"/>
          </p:cNvSpPr>
          <p:nvPr>
            <p:ph type="title"/>
          </p:nvPr>
        </p:nvSpPr>
        <p:spPr/>
        <p:txBody>
          <a:bodyPr/>
          <a:lstStyle/>
          <a:p>
            <a:r>
              <a:rPr lang="ru-RU" dirty="0" smtClean="0">
                <a:latin typeface="Times New Roman" pitchFamily="18" charset="0"/>
                <a:cs typeface="Times New Roman" pitchFamily="18" charset="0"/>
              </a:rPr>
              <a:t>Работа с бисером</a:t>
            </a:r>
            <a:endParaRPr lang="ru-RU" dirty="0">
              <a:latin typeface="Times New Roman" pitchFamily="18" charset="0"/>
              <a:cs typeface="Times New Roman" pitchFamily="18" charset="0"/>
            </a:endParaRPr>
          </a:p>
        </p:txBody>
      </p:sp>
      <p:pic>
        <p:nvPicPr>
          <p:cNvPr id="34818" name="Picture 2" descr="http://agansk.ru/suvenir/nhpy/tmp1193-63.jpg">
            <a:hlinkClick r:id="rId3"/>
          </p:cNvPr>
          <p:cNvPicPr>
            <a:picLocks noChangeAspect="1" noChangeArrowheads="1"/>
          </p:cNvPicPr>
          <p:nvPr/>
        </p:nvPicPr>
        <p:blipFill>
          <a:blip r:embed="rId4" cstate="print"/>
          <a:srcRect/>
          <a:stretch>
            <a:fillRect/>
          </a:stretch>
        </p:blipFill>
        <p:spPr bwMode="auto">
          <a:xfrm>
            <a:off x="285720" y="1071546"/>
            <a:ext cx="2155745" cy="1928826"/>
          </a:xfrm>
          <a:prstGeom prst="rect">
            <a:avLst/>
          </a:prstGeom>
          <a:noFill/>
        </p:spPr>
      </p:pic>
      <p:pic>
        <p:nvPicPr>
          <p:cNvPr id="34820" name="Picture 4" descr="http://agansk.ru/suvenir/nhpy/tmp1193-64.jpg">
            <a:hlinkClick r:id="rId5"/>
          </p:cNvPr>
          <p:cNvPicPr>
            <a:picLocks noChangeAspect="1" noChangeArrowheads="1"/>
          </p:cNvPicPr>
          <p:nvPr/>
        </p:nvPicPr>
        <p:blipFill>
          <a:blip r:embed="rId6" cstate="print"/>
          <a:srcRect/>
          <a:stretch>
            <a:fillRect/>
          </a:stretch>
        </p:blipFill>
        <p:spPr bwMode="auto">
          <a:xfrm>
            <a:off x="3643306" y="4286256"/>
            <a:ext cx="2869910" cy="2000240"/>
          </a:xfrm>
          <a:prstGeom prst="rect">
            <a:avLst/>
          </a:prstGeom>
          <a:noFill/>
        </p:spPr>
      </p:pic>
      <p:pic>
        <p:nvPicPr>
          <p:cNvPr id="34822" name="Picture 6" descr="http://agansk.ru/suvenir/nhpy/tmp1193-65.jpg">
            <a:hlinkClick r:id="rId7"/>
          </p:cNvPr>
          <p:cNvPicPr>
            <a:picLocks noChangeAspect="1" noChangeArrowheads="1"/>
          </p:cNvPicPr>
          <p:nvPr/>
        </p:nvPicPr>
        <p:blipFill>
          <a:blip r:embed="rId8" cstate="print"/>
          <a:srcRect/>
          <a:stretch>
            <a:fillRect/>
          </a:stretch>
        </p:blipFill>
        <p:spPr bwMode="auto">
          <a:xfrm>
            <a:off x="7072330" y="3571876"/>
            <a:ext cx="1729261" cy="2000264"/>
          </a:xfrm>
          <a:prstGeom prst="rect">
            <a:avLst/>
          </a:prstGeom>
          <a:noFill/>
        </p:spPr>
      </p:pic>
      <p:pic>
        <p:nvPicPr>
          <p:cNvPr id="34824" name="Picture 8" descr="http://agansk.ru/suvenir/nhpy/tmp1193-67.jpg">
            <a:hlinkClick r:id="rId9"/>
          </p:cNvPr>
          <p:cNvPicPr>
            <a:picLocks noChangeAspect="1" noChangeArrowheads="1"/>
          </p:cNvPicPr>
          <p:nvPr/>
        </p:nvPicPr>
        <p:blipFill>
          <a:blip r:embed="rId10" cstate="print"/>
          <a:srcRect/>
          <a:stretch>
            <a:fillRect/>
          </a:stretch>
        </p:blipFill>
        <p:spPr bwMode="auto">
          <a:xfrm>
            <a:off x="6215074" y="1214422"/>
            <a:ext cx="2643206" cy="1962380"/>
          </a:xfrm>
          <a:prstGeom prst="rect">
            <a:avLst/>
          </a:prstGeom>
          <a:noFill/>
        </p:spPr>
      </p:pic>
      <p:pic>
        <p:nvPicPr>
          <p:cNvPr id="34826" name="Picture 10" descr="http://agansk.ru/suvenir/nhpy/tmp1193-66.jpg">
            <a:hlinkClick r:id="rId11"/>
          </p:cNvPr>
          <p:cNvPicPr>
            <a:picLocks noChangeAspect="1" noChangeArrowheads="1"/>
          </p:cNvPicPr>
          <p:nvPr/>
        </p:nvPicPr>
        <p:blipFill>
          <a:blip r:embed="rId12" cstate="print"/>
          <a:srcRect/>
          <a:stretch>
            <a:fillRect/>
          </a:stretch>
        </p:blipFill>
        <p:spPr bwMode="auto">
          <a:xfrm>
            <a:off x="4143372" y="1357298"/>
            <a:ext cx="1714512" cy="2480848"/>
          </a:xfrm>
          <a:prstGeom prst="rect">
            <a:avLst/>
          </a:prstGeom>
          <a:noFill/>
        </p:spPr>
      </p:pic>
      <p:pic>
        <p:nvPicPr>
          <p:cNvPr id="10" name="Рисунок 9" descr="http://festival.1september.ru/articles/528040/01.jpg"/>
          <p:cNvPicPr/>
          <p:nvPr/>
        </p:nvPicPr>
        <p:blipFill>
          <a:blip r:embed="rId13" cstate="print"/>
          <a:srcRect/>
          <a:stretch>
            <a:fillRect/>
          </a:stretch>
        </p:blipFill>
        <p:spPr bwMode="auto">
          <a:xfrm>
            <a:off x="357158" y="3357562"/>
            <a:ext cx="3000396" cy="2643206"/>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C:\Documents and Settings\SolovjevaEA\Рабочий стол\Работа завуча 2011-2012\работа завуча 2010-2011\конкурс фото\DSC03095.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РАБОТА С ТКАНЬЮ</a:t>
            </a:r>
            <a:endParaRPr lang="ru-RU" dirty="0">
              <a:latin typeface="Times New Roman" pitchFamily="18" charset="0"/>
              <a:cs typeface="Times New Roman" pitchFamily="18" charset="0"/>
            </a:endParaRPr>
          </a:p>
        </p:txBody>
      </p:sp>
      <p:pic>
        <p:nvPicPr>
          <p:cNvPr id="35842" name="Picture 2" descr="http://agansk.ru/suvenir/nhpy/tmp1193-61.jpg">
            <a:hlinkClick r:id="rId3"/>
          </p:cNvPr>
          <p:cNvPicPr>
            <a:picLocks noChangeAspect="1" noChangeArrowheads="1"/>
          </p:cNvPicPr>
          <p:nvPr/>
        </p:nvPicPr>
        <p:blipFill>
          <a:blip r:embed="rId4" cstate="print"/>
          <a:srcRect/>
          <a:stretch>
            <a:fillRect/>
          </a:stretch>
        </p:blipFill>
        <p:spPr bwMode="auto">
          <a:xfrm>
            <a:off x="571472" y="1500174"/>
            <a:ext cx="1713662" cy="2214578"/>
          </a:xfrm>
          <a:prstGeom prst="rect">
            <a:avLst/>
          </a:prstGeom>
          <a:noFill/>
        </p:spPr>
      </p:pic>
      <p:pic>
        <p:nvPicPr>
          <p:cNvPr id="35844" name="Picture 4" descr="http://agansk.ru/suvenir/nhpy/tmp1193-59.jpg">
            <a:hlinkClick r:id="rId5"/>
          </p:cNvPr>
          <p:cNvPicPr>
            <a:picLocks noChangeAspect="1" noChangeArrowheads="1"/>
          </p:cNvPicPr>
          <p:nvPr/>
        </p:nvPicPr>
        <p:blipFill>
          <a:blip r:embed="rId6" cstate="print"/>
          <a:srcRect/>
          <a:stretch>
            <a:fillRect/>
          </a:stretch>
        </p:blipFill>
        <p:spPr bwMode="auto">
          <a:xfrm>
            <a:off x="5000628" y="4071942"/>
            <a:ext cx="2696208" cy="1928826"/>
          </a:xfrm>
          <a:prstGeom prst="rect">
            <a:avLst/>
          </a:prstGeom>
          <a:noFill/>
        </p:spPr>
      </p:pic>
      <p:pic>
        <p:nvPicPr>
          <p:cNvPr id="35846" name="Picture 6" descr="http://agansk.ru/suvenir/nhpy/tmp1193-58.jpg">
            <a:hlinkClick r:id="rId7"/>
          </p:cNvPr>
          <p:cNvPicPr>
            <a:picLocks noChangeAspect="1" noChangeArrowheads="1"/>
          </p:cNvPicPr>
          <p:nvPr/>
        </p:nvPicPr>
        <p:blipFill>
          <a:blip r:embed="rId8" cstate="print"/>
          <a:srcRect/>
          <a:stretch>
            <a:fillRect/>
          </a:stretch>
        </p:blipFill>
        <p:spPr bwMode="auto">
          <a:xfrm>
            <a:off x="3071801" y="2000240"/>
            <a:ext cx="1965545" cy="1643074"/>
          </a:xfrm>
          <a:prstGeom prst="rect">
            <a:avLst/>
          </a:prstGeom>
          <a:noFill/>
        </p:spPr>
      </p:pic>
      <p:pic>
        <p:nvPicPr>
          <p:cNvPr id="35848" name="Picture 8" descr="http://agansk.ru/suvenir/nhpy/tmp1193-57.jpg">
            <a:hlinkClick r:id="rId9"/>
          </p:cNvPr>
          <p:cNvPicPr>
            <a:picLocks noChangeAspect="1" noChangeArrowheads="1"/>
          </p:cNvPicPr>
          <p:nvPr/>
        </p:nvPicPr>
        <p:blipFill>
          <a:blip r:embed="rId10" cstate="print"/>
          <a:srcRect/>
          <a:stretch>
            <a:fillRect/>
          </a:stretch>
        </p:blipFill>
        <p:spPr bwMode="auto">
          <a:xfrm>
            <a:off x="857224" y="3993136"/>
            <a:ext cx="2571768" cy="1831413"/>
          </a:xfrm>
          <a:prstGeom prst="rect">
            <a:avLst/>
          </a:prstGeom>
          <a:noFill/>
        </p:spPr>
      </p:pic>
      <p:pic>
        <p:nvPicPr>
          <p:cNvPr id="35850" name="Picture 10" descr="http://agansk.ru/suvenir/nhpy/tmp1193-60.jpg">
            <a:hlinkClick r:id="rId11"/>
          </p:cNvPr>
          <p:cNvPicPr>
            <a:picLocks noChangeAspect="1" noChangeArrowheads="1"/>
          </p:cNvPicPr>
          <p:nvPr/>
        </p:nvPicPr>
        <p:blipFill>
          <a:blip r:embed="rId12" cstate="print"/>
          <a:srcRect/>
          <a:stretch>
            <a:fillRect/>
          </a:stretch>
        </p:blipFill>
        <p:spPr bwMode="auto">
          <a:xfrm>
            <a:off x="6357950" y="1857364"/>
            <a:ext cx="2065497" cy="1624018"/>
          </a:xfrm>
          <a:prstGeom prst="rect">
            <a:avLst/>
          </a:prstGeom>
          <a:noFill/>
        </p:spPr>
      </p:pic>
    </p:spTree>
  </p:cSld>
  <p:clrMapOvr>
    <a:masterClrMapping/>
  </p:clrMapOvr>
  <p:transition>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Documents and Settings\SolovjevaEA\Рабочий стол\Работа завуча 2011-2012\работа завуча 2010-2011\конкурс фото\DSC03095.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ТКАЧЕСТВО</a:t>
            </a:r>
            <a:endParaRPr lang="ru-RU" dirty="0">
              <a:latin typeface="Times New Roman" pitchFamily="18" charset="0"/>
              <a:cs typeface="Times New Roman" pitchFamily="18" charset="0"/>
            </a:endParaRPr>
          </a:p>
        </p:txBody>
      </p:sp>
      <p:pic>
        <p:nvPicPr>
          <p:cNvPr id="36866" name="Picture 2" descr="C:\Documents and Settings\SolovjevaEA\Мои документы\Мои рисунки\tmp1193-56.jpg"/>
          <p:cNvPicPr>
            <a:picLocks noChangeAspect="1" noChangeArrowheads="1"/>
          </p:cNvPicPr>
          <p:nvPr/>
        </p:nvPicPr>
        <p:blipFill>
          <a:blip r:embed="rId3" cstate="print"/>
          <a:srcRect/>
          <a:stretch>
            <a:fillRect/>
          </a:stretch>
        </p:blipFill>
        <p:spPr bwMode="auto">
          <a:xfrm>
            <a:off x="714348" y="1357298"/>
            <a:ext cx="3562371" cy="2142780"/>
          </a:xfrm>
          <a:prstGeom prst="rect">
            <a:avLst/>
          </a:prstGeom>
          <a:noFill/>
        </p:spPr>
      </p:pic>
      <p:pic>
        <p:nvPicPr>
          <p:cNvPr id="36867" name="Picture 3" descr="C:\Documents and Settings\SolovjevaEA\Мои документы\Мои рисунки\tmp1193-54.jpg"/>
          <p:cNvPicPr>
            <a:picLocks noChangeAspect="1" noChangeArrowheads="1"/>
          </p:cNvPicPr>
          <p:nvPr/>
        </p:nvPicPr>
        <p:blipFill>
          <a:blip r:embed="rId4" cstate="print"/>
          <a:srcRect/>
          <a:stretch>
            <a:fillRect/>
          </a:stretch>
        </p:blipFill>
        <p:spPr bwMode="auto">
          <a:xfrm>
            <a:off x="6000760" y="1142983"/>
            <a:ext cx="2266957" cy="3136241"/>
          </a:xfrm>
          <a:prstGeom prst="rect">
            <a:avLst/>
          </a:prstGeom>
          <a:noFill/>
        </p:spPr>
      </p:pic>
      <p:pic>
        <p:nvPicPr>
          <p:cNvPr id="36868" name="Picture 4" descr="C:\Documents and Settings\SolovjevaEA\Мои документы\Мои рисунки\tmp1193-53.jpg"/>
          <p:cNvPicPr>
            <a:picLocks noChangeAspect="1" noChangeArrowheads="1"/>
          </p:cNvPicPr>
          <p:nvPr/>
        </p:nvPicPr>
        <p:blipFill>
          <a:blip r:embed="rId5" cstate="print"/>
          <a:srcRect/>
          <a:stretch>
            <a:fillRect/>
          </a:stretch>
        </p:blipFill>
        <p:spPr bwMode="auto">
          <a:xfrm>
            <a:off x="5357818" y="4643446"/>
            <a:ext cx="2981337" cy="1569125"/>
          </a:xfrm>
          <a:prstGeom prst="rect">
            <a:avLst/>
          </a:prstGeom>
          <a:noFill/>
        </p:spPr>
      </p:pic>
      <p:pic>
        <p:nvPicPr>
          <p:cNvPr id="36869" name="Picture 5" descr="C:\Documents and Settings\SolovjevaEA\Мои документы\Мои рисунки\tmp1193-51.jpg"/>
          <p:cNvPicPr>
            <a:picLocks noChangeAspect="1" noChangeArrowheads="1"/>
          </p:cNvPicPr>
          <p:nvPr/>
        </p:nvPicPr>
        <p:blipFill>
          <a:blip r:embed="rId6" cstate="print"/>
          <a:srcRect/>
          <a:stretch>
            <a:fillRect/>
          </a:stretch>
        </p:blipFill>
        <p:spPr bwMode="auto">
          <a:xfrm>
            <a:off x="857224" y="4143380"/>
            <a:ext cx="3429024" cy="2165699"/>
          </a:xfrm>
          <a:prstGeom prst="rect">
            <a:avLst/>
          </a:prstGeom>
          <a:noFill/>
        </p:spPr>
      </p:pic>
    </p:spTree>
  </p:cSld>
  <p:clrMapOvr>
    <a:masterClrMapping/>
  </p:clrMapOvr>
  <p:transition>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Documents and Settings\SolovjevaEA\Рабочий стол\Работа завуча 2011-2012\работа завуча 2010-2011\конкурс фото\DSC03095.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РАБОТА С ГЛИНОЙ</a:t>
            </a:r>
            <a:endParaRPr lang="ru-RU" dirty="0">
              <a:latin typeface="Times New Roman" pitchFamily="18" charset="0"/>
              <a:cs typeface="Times New Roman" pitchFamily="18" charset="0"/>
            </a:endParaRPr>
          </a:p>
        </p:txBody>
      </p:sp>
      <p:pic>
        <p:nvPicPr>
          <p:cNvPr id="3" name="Рисунок 2" descr="http://agansk.ru/suvenir/nhpy/tmp1193-68.jpg">
            <a:hlinkClick r:id="rId3"/>
          </p:cNvPr>
          <p:cNvPicPr/>
          <p:nvPr/>
        </p:nvPicPr>
        <p:blipFill>
          <a:blip r:embed="rId4" cstate="print"/>
          <a:srcRect/>
          <a:stretch>
            <a:fillRect/>
          </a:stretch>
        </p:blipFill>
        <p:spPr bwMode="auto">
          <a:xfrm>
            <a:off x="500034" y="4500570"/>
            <a:ext cx="1785950" cy="2233618"/>
          </a:xfrm>
          <a:prstGeom prst="rect">
            <a:avLst/>
          </a:prstGeom>
          <a:noFill/>
          <a:ln w="9525">
            <a:noFill/>
            <a:miter lim="800000"/>
            <a:headEnd/>
            <a:tailEnd/>
          </a:ln>
        </p:spPr>
      </p:pic>
      <p:pic>
        <p:nvPicPr>
          <p:cNvPr id="45058" name="Picture 2" descr="http://agansk.ru/suvenir/nhpy/1193-69.jpg"/>
          <p:cNvPicPr>
            <a:picLocks noChangeAspect="1" noChangeArrowheads="1"/>
          </p:cNvPicPr>
          <p:nvPr/>
        </p:nvPicPr>
        <p:blipFill>
          <a:blip r:embed="rId5" cstate="print"/>
          <a:srcRect/>
          <a:stretch>
            <a:fillRect/>
          </a:stretch>
        </p:blipFill>
        <p:spPr bwMode="auto">
          <a:xfrm>
            <a:off x="6143636" y="1357298"/>
            <a:ext cx="2581275" cy="3714750"/>
          </a:xfrm>
          <a:prstGeom prst="rect">
            <a:avLst/>
          </a:prstGeom>
          <a:noFill/>
        </p:spPr>
      </p:pic>
      <p:pic>
        <p:nvPicPr>
          <p:cNvPr id="45060" name="Picture 4" descr="http://agansk.ru/suvenir/nhpy/1193-70.jpg"/>
          <p:cNvPicPr>
            <a:picLocks noChangeAspect="1" noChangeArrowheads="1"/>
          </p:cNvPicPr>
          <p:nvPr/>
        </p:nvPicPr>
        <p:blipFill>
          <a:blip r:embed="rId6" cstate="print"/>
          <a:srcRect/>
          <a:stretch>
            <a:fillRect/>
          </a:stretch>
        </p:blipFill>
        <p:spPr bwMode="auto">
          <a:xfrm>
            <a:off x="3000364" y="3000372"/>
            <a:ext cx="2571750" cy="3371850"/>
          </a:xfrm>
          <a:prstGeom prst="rect">
            <a:avLst/>
          </a:prstGeom>
          <a:noFill/>
        </p:spPr>
      </p:pic>
      <p:pic>
        <p:nvPicPr>
          <p:cNvPr id="45062" name="Picture 6" descr="http://agansk.ru/suvenir/nhpy/1193-71.jpg"/>
          <p:cNvPicPr>
            <a:picLocks noChangeAspect="1" noChangeArrowheads="1"/>
          </p:cNvPicPr>
          <p:nvPr/>
        </p:nvPicPr>
        <p:blipFill>
          <a:blip r:embed="rId7" cstate="print"/>
          <a:srcRect/>
          <a:stretch>
            <a:fillRect/>
          </a:stretch>
        </p:blipFill>
        <p:spPr bwMode="auto">
          <a:xfrm>
            <a:off x="285720" y="1357298"/>
            <a:ext cx="2581275" cy="3371850"/>
          </a:xfrm>
          <a:prstGeom prst="rect">
            <a:avLst/>
          </a:prstGeom>
          <a:noFill/>
        </p:spPr>
      </p:pic>
    </p:spTree>
  </p:cSld>
  <p:clrMapOvr>
    <a:masterClrMapping/>
  </p:clrMapOvr>
  <p:transition>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Documents and Settings\SolovjevaEA\Рабочий стол\Работа завуча 2011-2012\работа завуча 2010-2011\конкурс фото\DSC03095.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Заголовок 1"/>
          <p:cNvSpPr>
            <a:spLocks noGrp="1"/>
          </p:cNvSpPr>
          <p:nvPr>
            <p:ph type="title"/>
          </p:nvPr>
        </p:nvSpPr>
        <p:spPr>
          <a:xfrm>
            <a:off x="500034" y="357166"/>
            <a:ext cx="8229600" cy="1143000"/>
          </a:xfrm>
        </p:spPr>
        <p:txBody>
          <a:bodyPr>
            <a:normAutofit fontScale="90000"/>
          </a:bodyPr>
          <a:lstStyle/>
          <a:p>
            <a:r>
              <a:rPr lang="ru-RU" b="1" cap="all" dirty="0" smtClean="0">
                <a:latin typeface="Times New Roman" pitchFamily="18" charset="0"/>
                <a:cs typeface="Times New Roman" pitchFamily="18" charset="0"/>
              </a:rPr>
              <a:t/>
            </a:r>
            <a:br>
              <a:rPr lang="ru-RU" b="1" cap="all" dirty="0" smtClean="0">
                <a:latin typeface="Times New Roman" pitchFamily="18" charset="0"/>
                <a:cs typeface="Times New Roman" pitchFamily="18" charset="0"/>
              </a:rPr>
            </a:br>
            <a:r>
              <a:rPr lang="ru-RU" b="1" cap="all" dirty="0" smtClean="0">
                <a:latin typeface="Times New Roman" pitchFamily="18" charset="0"/>
                <a:cs typeface="Times New Roman" pitchFamily="18" charset="0"/>
              </a:rPr>
              <a:t>Орнаменты ханты и манси</a:t>
            </a:r>
            <a:r>
              <a:rPr lang="ru-RU" dirty="0" smtClean="0"/>
              <a:t/>
            </a:r>
            <a:br>
              <a:rPr lang="ru-RU" dirty="0" smtClean="0"/>
            </a:br>
            <a:endParaRPr lang="ru-RU" dirty="0"/>
          </a:p>
        </p:txBody>
      </p:sp>
      <p:pic>
        <p:nvPicPr>
          <p:cNvPr id="3" name="Содержимое 3" descr="http://festival.1september.ru/articles/528040/09.jpg"/>
          <p:cNvPicPr>
            <a:picLocks/>
          </p:cNvPicPr>
          <p:nvPr/>
        </p:nvPicPr>
        <p:blipFill>
          <a:blip r:embed="rId3" cstate="print"/>
          <a:srcRect/>
          <a:stretch>
            <a:fillRect/>
          </a:stretch>
        </p:blipFill>
        <p:spPr bwMode="auto">
          <a:xfrm>
            <a:off x="2071670" y="1714488"/>
            <a:ext cx="4071934" cy="4929198"/>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C:\Documents and Settings\SolovjevaEA\Рабочий стол\Работа завуча 2011-2012\работа завуча 2010-2011\конкурс фото\DSC03095.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Заголовок 1"/>
          <p:cNvSpPr>
            <a:spLocks noGrp="1"/>
          </p:cNvSpPr>
          <p:nvPr>
            <p:ph type="title"/>
          </p:nvPr>
        </p:nvSpPr>
        <p:spPr/>
        <p:txBody>
          <a:bodyPr/>
          <a:lstStyle/>
          <a:p>
            <a:pPr algn="l"/>
            <a:r>
              <a:rPr lang="ru-RU" dirty="0" smtClean="0">
                <a:latin typeface="Times New Roman" pitchFamily="18" charset="0"/>
                <a:cs typeface="Times New Roman" pitchFamily="18" charset="0"/>
              </a:rPr>
              <a:t>Змея</a:t>
            </a:r>
            <a:endParaRPr lang="ru-RU" dirty="0">
              <a:latin typeface="Times New Roman" pitchFamily="18" charset="0"/>
              <a:cs typeface="Times New Roman" pitchFamily="18" charset="0"/>
            </a:endParaRPr>
          </a:p>
        </p:txBody>
      </p:sp>
      <p:pic>
        <p:nvPicPr>
          <p:cNvPr id="4" name="Содержимое 3" descr="http://festival.1september.ru/articles/528040/05.jpg"/>
          <p:cNvPicPr>
            <a:picLocks noGrp="1"/>
          </p:cNvPicPr>
          <p:nvPr>
            <p:ph idx="1"/>
          </p:nvPr>
        </p:nvPicPr>
        <p:blipFill>
          <a:blip r:embed="rId3" cstate="print"/>
          <a:srcRect/>
          <a:stretch>
            <a:fillRect/>
          </a:stretch>
        </p:blipFill>
        <p:spPr bwMode="auto">
          <a:xfrm>
            <a:off x="1000100" y="2143116"/>
            <a:ext cx="6357982" cy="3500462"/>
          </a:xfrm>
          <a:prstGeom prst="rect">
            <a:avLst/>
          </a:prstGeom>
          <a:noFill/>
          <a:ln w="9525">
            <a:noFill/>
            <a:miter lim="800000"/>
            <a:headEnd/>
            <a:tailEnd/>
          </a:ln>
        </p:spPr>
      </p:pic>
      <p:sp>
        <p:nvSpPr>
          <p:cNvPr id="5" name="Прямоугольник 4"/>
          <p:cNvSpPr/>
          <p:nvPr/>
        </p:nvSpPr>
        <p:spPr>
          <a:xfrm>
            <a:off x="2071670" y="571480"/>
            <a:ext cx="6786610" cy="954107"/>
          </a:xfrm>
          <a:prstGeom prst="rect">
            <a:avLst/>
          </a:prstGeom>
        </p:spPr>
        <p:txBody>
          <a:bodyPr wrap="square">
            <a:spAutoFit/>
          </a:bodyPr>
          <a:lstStyle/>
          <a:p>
            <a:r>
              <a:rPr lang="ru-RU" sz="2800" dirty="0" smtClean="0">
                <a:latin typeface="Times New Roman" pitchFamily="18" charset="0"/>
                <a:cs typeface="Times New Roman" pitchFamily="18" charset="0"/>
              </a:rPr>
              <a:t>«змея» защищает от недугов, является покровительницей духов </a:t>
            </a:r>
            <a:r>
              <a:rPr lang="ru-RU" sz="2800" dirty="0" err="1" smtClean="0">
                <a:latin typeface="Times New Roman" pitchFamily="18" charset="0"/>
                <a:cs typeface="Times New Roman" pitchFamily="18" charset="0"/>
              </a:rPr>
              <a:t>казымских</a:t>
            </a:r>
            <a:r>
              <a:rPr lang="ru-RU" sz="2800" dirty="0" smtClean="0">
                <a:latin typeface="Times New Roman" pitchFamily="18" charset="0"/>
                <a:cs typeface="Times New Roman" pitchFamily="18" charset="0"/>
              </a:rPr>
              <a:t> ханты.</a:t>
            </a:r>
            <a:endParaRPr lang="ru-RU" sz="2800" dirty="0">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Documents and Settings\SolovjevaEA\Рабочий стол\Работа завуча 2011-2012\работа завуча 2010-2011\конкурс фото\DSC03095.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Заголовок 1"/>
          <p:cNvSpPr>
            <a:spLocks noGrp="1"/>
          </p:cNvSpPr>
          <p:nvPr>
            <p:ph type="title"/>
          </p:nvPr>
        </p:nvSpPr>
        <p:spPr>
          <a:xfrm>
            <a:off x="457200" y="274638"/>
            <a:ext cx="8229600" cy="1868478"/>
          </a:xfrm>
        </p:spPr>
        <p:txBody>
          <a:bodyPr>
            <a:normAutofit fontScale="90000"/>
          </a:bodyPr>
          <a:lstStyle/>
          <a:p>
            <a:r>
              <a:rPr lang="ru-RU" sz="2000" dirty="0" smtClean="0"/>
              <a:t/>
            </a:r>
            <a:br>
              <a:rPr lang="ru-RU" sz="2000" dirty="0" smtClean="0"/>
            </a:br>
            <a:r>
              <a:rPr lang="ru-RU" sz="3100" dirty="0" smtClean="0">
                <a:latin typeface="Times New Roman" pitchFamily="18" charset="0"/>
                <a:cs typeface="Times New Roman" pitchFamily="18" charset="0"/>
              </a:rPr>
              <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Орнамент «заячьи ушки» применяется в  основном при украшении детских вещей: по мифологическим преданиям, зайчиха относится к лесным женским духам. «Заячьи ушки» связаны с плодородием. </a:t>
            </a:r>
            <a:r>
              <a:rPr lang="ru-RU" sz="6000" dirty="0" smtClean="0">
                <a:latin typeface="Times New Roman" pitchFamily="18" charset="0"/>
                <a:cs typeface="Times New Roman" pitchFamily="18" charset="0"/>
              </a:rPr>
              <a:t> </a:t>
            </a:r>
            <a:r>
              <a:rPr lang="ru-RU" dirty="0" smtClean="0"/>
              <a:t> </a:t>
            </a:r>
            <a:br>
              <a:rPr lang="ru-RU" dirty="0" smtClean="0"/>
            </a:br>
            <a:endParaRPr lang="ru-RU" dirty="0"/>
          </a:p>
        </p:txBody>
      </p:sp>
      <p:pic>
        <p:nvPicPr>
          <p:cNvPr id="4" name="Содержимое 3" descr="http://festival.1september.ru/articles/528040/06.jpg"/>
          <p:cNvPicPr>
            <a:picLocks noGrp="1"/>
          </p:cNvPicPr>
          <p:nvPr>
            <p:ph idx="1"/>
          </p:nvPr>
        </p:nvPicPr>
        <p:blipFill>
          <a:blip r:embed="rId3" cstate="print"/>
          <a:srcRect/>
          <a:stretch>
            <a:fillRect/>
          </a:stretch>
        </p:blipFill>
        <p:spPr bwMode="auto">
          <a:xfrm>
            <a:off x="1357290" y="2944019"/>
            <a:ext cx="5072098" cy="3271063"/>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Documents and Settings\SolovjevaEA\Рабочий стол\Работа завуча 2011-2012\работа завуча 2010-2011\конкурс фото\DSC03095.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6" name="Заголовок 5"/>
          <p:cNvSpPr>
            <a:spLocks noGrp="1"/>
          </p:cNvSpPr>
          <p:nvPr>
            <p:ph type="title"/>
          </p:nvPr>
        </p:nvSpPr>
        <p:spPr/>
        <p:txBody>
          <a:bodyPr/>
          <a:lstStyle/>
          <a:p>
            <a:r>
              <a:rPr lang="ru-RU" dirty="0" smtClean="0">
                <a:latin typeface="Times New Roman" pitchFamily="18" charset="0"/>
                <a:cs typeface="Times New Roman" pitchFamily="18" charset="0"/>
              </a:rPr>
              <a:t>Солнце</a:t>
            </a:r>
            <a:endParaRPr lang="ru-RU" dirty="0">
              <a:latin typeface="Times New Roman" pitchFamily="18" charset="0"/>
              <a:cs typeface="Times New Roman" pitchFamily="18" charset="0"/>
            </a:endParaRPr>
          </a:p>
        </p:txBody>
      </p:sp>
      <p:pic>
        <p:nvPicPr>
          <p:cNvPr id="4" name="Содержимое 3" descr="http://festival.1september.ru/articles/528040/10.jpg"/>
          <p:cNvPicPr>
            <a:picLocks noGrp="1"/>
          </p:cNvPicPr>
          <p:nvPr>
            <p:ph idx="1"/>
          </p:nvPr>
        </p:nvPicPr>
        <p:blipFill>
          <a:blip r:embed="rId3" cstate="print"/>
          <a:stretch>
            <a:fillRect/>
          </a:stretch>
        </p:blipFill>
        <p:spPr bwMode="auto">
          <a:xfrm>
            <a:off x="571472" y="1357298"/>
            <a:ext cx="7858180" cy="2143140"/>
          </a:xfrm>
          <a:prstGeom prst="rect">
            <a:avLst/>
          </a:prstGeom>
          <a:noFill/>
          <a:ln w="9525">
            <a:noFill/>
            <a:miter lim="800000"/>
            <a:headEnd/>
            <a:tailEnd/>
          </a:ln>
        </p:spPr>
      </p:pic>
      <p:sp>
        <p:nvSpPr>
          <p:cNvPr id="4098" name="Rectangle 2"/>
          <p:cNvSpPr>
            <a:spLocks noChangeArrowheads="1"/>
          </p:cNvSpPr>
          <p:nvPr/>
        </p:nvSpPr>
        <p:spPr bwMode="auto">
          <a:xfrm>
            <a:off x="357158" y="4357694"/>
            <a:ext cx="878684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«Солнце» обычно занимает центральную часть суконных игольниц и покрышек берестяных  коробок.</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актуальных верованиях,</a:t>
            </a:r>
            <a:r>
              <a:rPr kumimoji="0" lang="ru-RU" sz="20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исследуемых групп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хантов</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сохраняется отношение,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 «солнцу» -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най</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матери.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Как дарительница силы, энергии для «</a:t>
            </a:r>
            <a:r>
              <a:rPr kumimoji="0" lang="ru-RU"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заячьи</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ушки»</a:t>
            </a:r>
            <a:r>
              <a:rPr kumimoji="0" lang="ru-RU" sz="2000" b="0" i="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воспроизводства земной жизни. </a:t>
            </a:r>
            <a:r>
              <a:rPr kumimoji="0" lang="ru-RU" sz="20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Идея орнамента такова: что солнце дает жизнь как настоящую, так и будущую. </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C:\Documents and Settings\SolovjevaEA\Рабочий стол\Работа завуча 2011-2012\работа завуча 2010-2011\конкурс фото\DSC03095.JPG"/>
          <p:cNvPicPr>
            <a:picLocks noChangeAspect="1" noChangeArrowheads="1"/>
          </p:cNvPicPr>
          <p:nvPr/>
        </p:nvPicPr>
        <p:blipFill>
          <a:blip r:embed="rId3" cstate="print"/>
          <a:srcRect/>
          <a:stretch>
            <a:fillRect/>
          </a:stretch>
        </p:blipFill>
        <p:spPr bwMode="auto">
          <a:xfrm>
            <a:off x="0" y="1"/>
            <a:ext cx="9144000" cy="6858000"/>
          </a:xfrm>
          <a:prstGeom prst="rect">
            <a:avLst/>
          </a:prstGeom>
          <a:noFill/>
        </p:spPr>
      </p:pic>
      <p:pic>
        <p:nvPicPr>
          <p:cNvPr id="3076" name="Picture 4"/>
          <p:cNvPicPr>
            <a:picLocks noChangeAspect="1" noChangeArrowheads="1"/>
          </p:cNvPicPr>
          <p:nvPr/>
        </p:nvPicPr>
        <p:blipFill>
          <a:blip r:embed="rId4" cstate="print"/>
          <a:srcRect/>
          <a:stretch>
            <a:fillRect/>
          </a:stretch>
        </p:blipFill>
        <p:spPr bwMode="auto">
          <a:xfrm>
            <a:off x="971550" y="836613"/>
            <a:ext cx="5400675" cy="3802062"/>
          </a:xfrm>
          <a:prstGeom prst="rect">
            <a:avLst/>
          </a:prstGeom>
          <a:noFill/>
        </p:spPr>
      </p:pic>
      <p:pic>
        <p:nvPicPr>
          <p:cNvPr id="3077" name="Picture 5"/>
          <p:cNvPicPr>
            <a:picLocks noChangeAspect="1" noChangeArrowheads="1"/>
          </p:cNvPicPr>
          <p:nvPr/>
        </p:nvPicPr>
        <p:blipFill>
          <a:blip r:embed="rId5" cstate="print"/>
          <a:srcRect/>
          <a:stretch>
            <a:fillRect/>
          </a:stretch>
        </p:blipFill>
        <p:spPr bwMode="auto">
          <a:xfrm>
            <a:off x="6948488" y="476250"/>
            <a:ext cx="1679575" cy="4608513"/>
          </a:xfrm>
          <a:prstGeom prst="rect">
            <a:avLst/>
          </a:prstGeom>
          <a:noFill/>
        </p:spPr>
      </p:pic>
      <p:sp>
        <p:nvSpPr>
          <p:cNvPr id="3078" name="Text Box 6"/>
          <p:cNvSpPr txBox="1">
            <a:spLocks noChangeArrowheads="1"/>
          </p:cNvSpPr>
          <p:nvPr/>
        </p:nvSpPr>
        <p:spPr bwMode="auto">
          <a:xfrm>
            <a:off x="4859338" y="5373688"/>
            <a:ext cx="4176712" cy="366712"/>
          </a:xfrm>
          <a:prstGeom prst="rect">
            <a:avLst/>
          </a:prstGeom>
          <a:noFill/>
          <a:ln w="9525">
            <a:noFill/>
            <a:miter lim="800000"/>
            <a:headEnd/>
            <a:tailEnd/>
          </a:ln>
          <a:effectLst/>
        </p:spPr>
        <p:txBody>
          <a:bodyPr>
            <a:spAutoFit/>
          </a:bodyPr>
          <a:lstStyle/>
          <a:p>
            <a:r>
              <a:rPr lang="ru-RU">
                <a:latin typeface="Arial" charset="0"/>
              </a:rPr>
              <a:t>Узор «рог осеннего оленя» (манси)</a:t>
            </a:r>
          </a:p>
        </p:txBody>
      </p:sp>
      <p:sp>
        <p:nvSpPr>
          <p:cNvPr id="3079" name="Text Box 7"/>
          <p:cNvSpPr txBox="1">
            <a:spLocks noChangeArrowheads="1"/>
          </p:cNvSpPr>
          <p:nvPr/>
        </p:nvSpPr>
        <p:spPr bwMode="auto">
          <a:xfrm>
            <a:off x="539750" y="260350"/>
            <a:ext cx="4773613" cy="457200"/>
          </a:xfrm>
          <a:prstGeom prst="rect">
            <a:avLst/>
          </a:prstGeom>
          <a:noFill/>
          <a:ln w="9525">
            <a:noFill/>
            <a:miter lim="800000"/>
            <a:headEnd/>
            <a:tailEnd/>
          </a:ln>
          <a:effectLst/>
        </p:spPr>
        <p:txBody>
          <a:bodyPr>
            <a:spAutoFit/>
          </a:bodyPr>
          <a:lstStyle/>
          <a:p>
            <a:r>
              <a:rPr lang="ru-RU" sz="2400">
                <a:latin typeface="Arial" charset="0"/>
              </a:rPr>
              <a:t>Первое жертвенное животное</a:t>
            </a:r>
          </a:p>
        </p:txBody>
      </p:sp>
      <p:pic>
        <p:nvPicPr>
          <p:cNvPr id="3080" name="Picture 8" descr="IMG_0958"/>
          <p:cNvPicPr>
            <a:picLocks noChangeAspect="1" noChangeArrowheads="1"/>
          </p:cNvPicPr>
          <p:nvPr/>
        </p:nvPicPr>
        <p:blipFill>
          <a:blip r:embed="rId6" cstate="print"/>
          <a:srcRect/>
          <a:stretch>
            <a:fillRect/>
          </a:stretch>
        </p:blipFill>
        <p:spPr bwMode="auto">
          <a:xfrm>
            <a:off x="468313" y="4797425"/>
            <a:ext cx="2520950" cy="1890713"/>
          </a:xfrm>
          <a:prstGeom prst="rect">
            <a:avLst/>
          </a:prstGeom>
          <a:noFill/>
        </p:spPr>
      </p:pic>
      <p:sp>
        <p:nvSpPr>
          <p:cNvPr id="3081" name="Text Box 9"/>
          <p:cNvSpPr txBox="1">
            <a:spLocks noChangeArrowheads="1"/>
          </p:cNvSpPr>
          <p:nvPr/>
        </p:nvSpPr>
        <p:spPr bwMode="auto">
          <a:xfrm>
            <a:off x="3111500" y="6256338"/>
            <a:ext cx="2727325" cy="366712"/>
          </a:xfrm>
          <a:prstGeom prst="rect">
            <a:avLst/>
          </a:prstGeom>
          <a:noFill/>
          <a:ln w="9525">
            <a:noFill/>
            <a:miter lim="800000"/>
            <a:headEnd/>
            <a:tailEnd/>
          </a:ln>
          <a:effectLst/>
        </p:spPr>
        <p:txBody>
          <a:bodyPr wrap="none">
            <a:spAutoFit/>
          </a:bodyPr>
          <a:lstStyle/>
          <a:p>
            <a:r>
              <a:rPr lang="ru-RU">
                <a:latin typeface="Arial" charset="0"/>
              </a:rPr>
              <a:t>Жертвенное покрывало</a:t>
            </a:r>
          </a:p>
        </p:txBody>
      </p:sp>
    </p:spTree>
  </p:cSld>
  <p:clrMapOvr>
    <a:masterClrMapping/>
  </p:clrMapOvr>
  <p:transition>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descr="C:\Documents and Settings\SolovjevaEA\Рабочий стол\Работа завуча 2011-2012\работа завуча 2010-2011\конкурс фото\DSC03095.JPG"/>
          <p:cNvPicPr>
            <a:picLocks noChangeAspect="1" noChangeArrowheads="1"/>
          </p:cNvPicPr>
          <p:nvPr/>
        </p:nvPicPr>
        <p:blipFill>
          <a:blip r:embed="rId3" cstate="print"/>
          <a:srcRect/>
          <a:stretch>
            <a:fillRect/>
          </a:stretch>
        </p:blipFill>
        <p:spPr bwMode="auto">
          <a:xfrm>
            <a:off x="0" y="1"/>
            <a:ext cx="9144000" cy="6858000"/>
          </a:xfrm>
          <a:prstGeom prst="rect">
            <a:avLst/>
          </a:prstGeom>
          <a:noFill/>
        </p:spPr>
      </p:pic>
      <p:pic>
        <p:nvPicPr>
          <p:cNvPr id="6148" name="Picture 4" descr="IMG_0980"/>
          <p:cNvPicPr>
            <a:picLocks noChangeAspect="1" noChangeArrowheads="1"/>
          </p:cNvPicPr>
          <p:nvPr/>
        </p:nvPicPr>
        <p:blipFill>
          <a:blip r:embed="rId4" cstate="print"/>
          <a:srcRect/>
          <a:stretch>
            <a:fillRect/>
          </a:stretch>
        </p:blipFill>
        <p:spPr bwMode="auto">
          <a:xfrm>
            <a:off x="468313" y="1700213"/>
            <a:ext cx="5545137" cy="4159250"/>
          </a:xfrm>
          <a:prstGeom prst="rect">
            <a:avLst/>
          </a:prstGeom>
          <a:noFill/>
        </p:spPr>
      </p:pic>
      <p:pic>
        <p:nvPicPr>
          <p:cNvPr id="6149" name="Picture 5" descr="IMG_0983"/>
          <p:cNvPicPr>
            <a:picLocks noChangeAspect="1" noChangeArrowheads="1"/>
          </p:cNvPicPr>
          <p:nvPr/>
        </p:nvPicPr>
        <p:blipFill>
          <a:blip r:embed="rId5" cstate="print"/>
          <a:srcRect/>
          <a:stretch>
            <a:fillRect/>
          </a:stretch>
        </p:blipFill>
        <p:spPr bwMode="auto">
          <a:xfrm>
            <a:off x="6804025" y="1196975"/>
            <a:ext cx="1835150" cy="2447925"/>
          </a:xfrm>
          <a:prstGeom prst="rect">
            <a:avLst/>
          </a:prstGeom>
          <a:noFill/>
        </p:spPr>
      </p:pic>
      <p:pic>
        <p:nvPicPr>
          <p:cNvPr id="6150" name="Picture 6"/>
          <p:cNvPicPr>
            <a:picLocks noChangeAspect="1" noChangeArrowheads="1"/>
          </p:cNvPicPr>
          <p:nvPr/>
        </p:nvPicPr>
        <p:blipFill>
          <a:blip r:embed="rId6" cstate="print"/>
          <a:srcRect/>
          <a:stretch>
            <a:fillRect/>
          </a:stretch>
        </p:blipFill>
        <p:spPr bwMode="auto">
          <a:xfrm>
            <a:off x="6804025" y="4221163"/>
            <a:ext cx="1708150" cy="1800225"/>
          </a:xfrm>
          <a:prstGeom prst="rect">
            <a:avLst/>
          </a:prstGeom>
          <a:noFill/>
        </p:spPr>
      </p:pic>
      <p:sp>
        <p:nvSpPr>
          <p:cNvPr id="6151" name="WordArt 7"/>
          <p:cNvSpPr>
            <a:spLocks noChangeArrowheads="1" noChangeShapeType="1" noTextEdit="1"/>
          </p:cNvSpPr>
          <p:nvPr/>
        </p:nvSpPr>
        <p:spPr bwMode="auto">
          <a:xfrm>
            <a:off x="755650" y="620713"/>
            <a:ext cx="7524750" cy="523875"/>
          </a:xfrm>
          <a:prstGeom prst="rect">
            <a:avLst/>
          </a:prstGeom>
        </p:spPr>
        <p:txBody>
          <a:bodyPr wrap="none" fromWordArt="1">
            <a:prstTxWarp prst="textPlain">
              <a:avLst>
                <a:gd name="adj" fmla="val 50000"/>
              </a:avLst>
            </a:prstTxWarp>
          </a:bodyPr>
          <a:lstStyle/>
          <a:p>
            <a:pPr algn="ctr"/>
            <a:r>
              <a:rPr lang="ru-RU" sz="36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Медведь - самое почитаемое животное</a:t>
            </a:r>
          </a:p>
        </p:txBody>
      </p:sp>
      <p:sp>
        <p:nvSpPr>
          <p:cNvPr id="6152" name="Text Box 8"/>
          <p:cNvSpPr txBox="1">
            <a:spLocks noChangeArrowheads="1"/>
          </p:cNvSpPr>
          <p:nvPr/>
        </p:nvSpPr>
        <p:spPr bwMode="auto">
          <a:xfrm>
            <a:off x="6588125" y="3716338"/>
            <a:ext cx="2125663" cy="366712"/>
          </a:xfrm>
          <a:prstGeom prst="rect">
            <a:avLst/>
          </a:prstGeom>
          <a:noFill/>
          <a:ln w="9525">
            <a:noFill/>
            <a:miter lim="800000"/>
            <a:headEnd/>
            <a:tailEnd/>
          </a:ln>
          <a:effectLst/>
        </p:spPr>
        <p:txBody>
          <a:bodyPr>
            <a:spAutoFit/>
          </a:bodyPr>
          <a:lstStyle/>
          <a:p>
            <a:r>
              <a:rPr lang="ru-RU">
                <a:latin typeface="Arial" charset="0"/>
              </a:rPr>
              <a:t>Берестяная маска</a:t>
            </a:r>
          </a:p>
        </p:txBody>
      </p:sp>
      <p:sp>
        <p:nvSpPr>
          <p:cNvPr id="6153" name="Text Box 9"/>
          <p:cNvSpPr txBox="1">
            <a:spLocks noChangeArrowheads="1"/>
          </p:cNvSpPr>
          <p:nvPr/>
        </p:nvSpPr>
        <p:spPr bwMode="auto">
          <a:xfrm>
            <a:off x="6300788" y="6165850"/>
            <a:ext cx="2613025" cy="366713"/>
          </a:xfrm>
          <a:prstGeom prst="rect">
            <a:avLst/>
          </a:prstGeom>
          <a:noFill/>
          <a:ln w="9525">
            <a:noFill/>
            <a:miter lim="800000"/>
            <a:headEnd/>
            <a:tailEnd/>
          </a:ln>
          <a:effectLst/>
        </p:spPr>
        <p:txBody>
          <a:bodyPr wrap="none">
            <a:spAutoFit/>
          </a:bodyPr>
          <a:lstStyle/>
          <a:p>
            <a:r>
              <a:rPr lang="ru-RU">
                <a:latin typeface="Arial" charset="0"/>
              </a:rPr>
              <a:t>Изображение медведя</a:t>
            </a:r>
          </a:p>
        </p:txBody>
      </p:sp>
      <p:sp>
        <p:nvSpPr>
          <p:cNvPr id="6154" name="Text Box 10"/>
          <p:cNvSpPr txBox="1">
            <a:spLocks noChangeArrowheads="1"/>
          </p:cNvSpPr>
          <p:nvPr/>
        </p:nvSpPr>
        <p:spPr bwMode="auto">
          <a:xfrm>
            <a:off x="447675" y="6113463"/>
            <a:ext cx="5611813" cy="641350"/>
          </a:xfrm>
          <a:prstGeom prst="rect">
            <a:avLst/>
          </a:prstGeom>
          <a:noFill/>
          <a:ln w="9525">
            <a:noFill/>
            <a:miter lim="800000"/>
            <a:headEnd/>
            <a:tailEnd/>
          </a:ln>
          <a:effectLst/>
        </p:spPr>
        <p:txBody>
          <a:bodyPr wrap="none">
            <a:spAutoFit/>
          </a:bodyPr>
          <a:lstStyle/>
          <a:p>
            <a:r>
              <a:rPr lang="ru-RU">
                <a:latin typeface="Arial" charset="0"/>
              </a:rPr>
              <a:t>Шкура медведя с головой во главе стола во время</a:t>
            </a:r>
          </a:p>
          <a:p>
            <a:r>
              <a:rPr lang="ru-RU">
                <a:latin typeface="Arial" charset="0"/>
              </a:rPr>
              <a:t>                      Медвежьих игрищ</a:t>
            </a:r>
          </a:p>
        </p:txBody>
      </p:sp>
    </p:spTree>
  </p:cSld>
  <p:clrMapOvr>
    <a:masterClrMapping/>
  </p:clrMapOvr>
  <p:transition>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Documents and Settings\SolovjevaEA\Рабочий стол\Работа завуча 2011-2012\работа завуча 2010-2011\конкурс фото\DSC03095.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Заголовок 1"/>
          <p:cNvSpPr>
            <a:spLocks noGrp="1"/>
          </p:cNvSpPr>
          <p:nvPr>
            <p:ph type="title"/>
          </p:nvPr>
        </p:nvSpPr>
        <p:spPr/>
        <p:txBody>
          <a:bodyPr/>
          <a:lstStyle/>
          <a:p>
            <a:r>
              <a:rPr lang="ru-RU" dirty="0" err="1" smtClean="0">
                <a:latin typeface="Times New Roman" pitchFamily="18" charset="0"/>
                <a:cs typeface="Times New Roman" pitchFamily="18" charset="0"/>
              </a:rPr>
              <a:t>Югра</a:t>
            </a:r>
            <a:r>
              <a:rPr lang="ru-RU" dirty="0" smtClean="0">
                <a:latin typeface="Times New Roman" pitchFamily="18" charset="0"/>
                <a:cs typeface="Times New Roman" pitchFamily="18" charset="0"/>
              </a:rPr>
              <a:t> – мой дом.</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77500" lnSpcReduction="20000"/>
          </a:bodyPr>
          <a:lstStyle/>
          <a:p>
            <a:pPr>
              <a:buNone/>
            </a:pPr>
            <a:r>
              <a:rPr lang="ru-RU" sz="3000" dirty="0" smtClean="0">
                <a:latin typeface="Times New Roman" pitchFamily="18" charset="0"/>
                <a:cs typeface="Times New Roman" pitchFamily="18" charset="0"/>
              </a:rPr>
              <a:t>     </a:t>
            </a:r>
          </a:p>
          <a:p>
            <a:pPr>
              <a:buNone/>
            </a:pPr>
            <a:r>
              <a:rPr lang="ru-RU" sz="3000" dirty="0" smtClean="0">
                <a:latin typeface="Times New Roman" pitchFamily="18" charset="0"/>
                <a:cs typeface="Times New Roman" pitchFamily="18" charset="0"/>
              </a:rPr>
              <a:t>	Если кинет судьба на чужбину,</a:t>
            </a:r>
            <a:br>
              <a:rPr lang="ru-RU" sz="3000" dirty="0" smtClean="0">
                <a:latin typeface="Times New Roman" pitchFamily="18" charset="0"/>
                <a:cs typeface="Times New Roman" pitchFamily="18" charset="0"/>
              </a:rPr>
            </a:br>
            <a:r>
              <a:rPr lang="ru-RU" sz="3000" dirty="0" smtClean="0">
                <a:latin typeface="Times New Roman" pitchFamily="18" charset="0"/>
                <a:cs typeface="Times New Roman" pitchFamily="18" charset="0"/>
              </a:rPr>
              <a:t>Если Родина будет вдали,</a:t>
            </a:r>
            <a:br>
              <a:rPr lang="ru-RU" sz="3000" dirty="0" smtClean="0">
                <a:latin typeface="Times New Roman" pitchFamily="18" charset="0"/>
                <a:cs typeface="Times New Roman" pitchFamily="18" charset="0"/>
              </a:rPr>
            </a:br>
            <a:r>
              <a:rPr lang="ru-RU" sz="3000" dirty="0" smtClean="0">
                <a:latin typeface="Times New Roman" pitchFamily="18" charset="0"/>
                <a:cs typeface="Times New Roman" pitchFamily="18" charset="0"/>
              </a:rPr>
              <a:t>Стану я вожаком лебединым,</a:t>
            </a:r>
            <a:br>
              <a:rPr lang="ru-RU" sz="3000" dirty="0" smtClean="0">
                <a:latin typeface="Times New Roman" pitchFamily="18" charset="0"/>
                <a:cs typeface="Times New Roman" pitchFamily="18" charset="0"/>
              </a:rPr>
            </a:br>
            <a:r>
              <a:rPr lang="ru-RU" sz="3000" dirty="0" smtClean="0">
                <a:latin typeface="Times New Roman" pitchFamily="18" charset="0"/>
                <a:cs typeface="Times New Roman" pitchFamily="18" charset="0"/>
              </a:rPr>
              <a:t>Стану веткой родимой земли. </a:t>
            </a:r>
            <a:br>
              <a:rPr lang="ru-RU" sz="3000" dirty="0" smtClean="0">
                <a:latin typeface="Times New Roman" pitchFamily="18" charset="0"/>
                <a:cs typeface="Times New Roman" pitchFamily="18" charset="0"/>
              </a:rPr>
            </a:br>
            <a:r>
              <a:rPr lang="ru-RU" sz="3000" dirty="0" smtClean="0">
                <a:latin typeface="Times New Roman" pitchFamily="18" charset="0"/>
                <a:cs typeface="Times New Roman" pitchFamily="18" charset="0"/>
              </a:rPr>
              <a:t>С этим чувством, богатым и сильным,</a:t>
            </a:r>
            <a:br>
              <a:rPr lang="ru-RU" sz="3000" dirty="0" smtClean="0">
                <a:latin typeface="Times New Roman" pitchFamily="18" charset="0"/>
                <a:cs typeface="Times New Roman" pitchFamily="18" charset="0"/>
              </a:rPr>
            </a:br>
            <a:r>
              <a:rPr lang="ru-RU" sz="3000" dirty="0" smtClean="0">
                <a:latin typeface="Times New Roman" pitchFamily="18" charset="0"/>
                <a:cs typeface="Times New Roman" pitchFamily="18" charset="0"/>
              </a:rPr>
              <a:t>Ты в душе, мой родительский дом, -</a:t>
            </a:r>
            <a:br>
              <a:rPr lang="ru-RU" sz="3000" dirty="0" smtClean="0">
                <a:latin typeface="Times New Roman" pitchFamily="18" charset="0"/>
                <a:cs typeface="Times New Roman" pitchFamily="18" charset="0"/>
              </a:rPr>
            </a:br>
            <a:r>
              <a:rPr lang="ru-RU" sz="3000" dirty="0" smtClean="0">
                <a:latin typeface="Times New Roman" pitchFamily="18" charset="0"/>
                <a:cs typeface="Times New Roman" pitchFamily="18" charset="0"/>
              </a:rPr>
              <a:t>На просторах великой России</a:t>
            </a:r>
            <a:br>
              <a:rPr lang="ru-RU" sz="3000" dirty="0" smtClean="0">
                <a:latin typeface="Times New Roman" pitchFamily="18" charset="0"/>
                <a:cs typeface="Times New Roman" pitchFamily="18" charset="0"/>
              </a:rPr>
            </a:br>
            <a:r>
              <a:rPr lang="ru-RU" sz="3000" dirty="0" smtClean="0">
                <a:latin typeface="Times New Roman" pitchFamily="18" charset="0"/>
                <a:cs typeface="Times New Roman" pitchFamily="18" charset="0"/>
              </a:rPr>
              <a:t>Я не буду нигде чужаком…</a:t>
            </a:r>
            <a:br>
              <a:rPr lang="ru-RU" sz="3000" dirty="0" smtClean="0">
                <a:latin typeface="Times New Roman" pitchFamily="18" charset="0"/>
                <a:cs typeface="Times New Roman" pitchFamily="18" charset="0"/>
              </a:rPr>
            </a:br>
            <a:r>
              <a:rPr lang="ru-RU" sz="3000" dirty="0" smtClean="0">
                <a:latin typeface="Times New Roman" pitchFamily="18" charset="0"/>
                <a:cs typeface="Times New Roman" pitchFamily="18" charset="0"/>
              </a:rPr>
              <a:t>Если верен обычаям края,</a:t>
            </a:r>
            <a:br>
              <a:rPr lang="ru-RU" sz="3000" dirty="0" smtClean="0">
                <a:latin typeface="Times New Roman" pitchFamily="18" charset="0"/>
                <a:cs typeface="Times New Roman" pitchFamily="18" charset="0"/>
              </a:rPr>
            </a:br>
            <a:r>
              <a:rPr lang="ru-RU" sz="3000" dirty="0" smtClean="0">
                <a:latin typeface="Times New Roman" pitchFamily="18" charset="0"/>
                <a:cs typeface="Times New Roman" pitchFamily="18" charset="0"/>
              </a:rPr>
              <a:t>Той земле, что тебя родила,</a:t>
            </a:r>
            <a:br>
              <a:rPr lang="ru-RU" sz="3000" dirty="0" smtClean="0">
                <a:latin typeface="Times New Roman" pitchFamily="18" charset="0"/>
                <a:cs typeface="Times New Roman" pitchFamily="18" charset="0"/>
              </a:rPr>
            </a:br>
            <a:r>
              <a:rPr lang="ru-RU" sz="3000" dirty="0" smtClean="0">
                <a:latin typeface="Times New Roman" pitchFamily="18" charset="0"/>
                <a:cs typeface="Times New Roman" pitchFamily="18" charset="0"/>
              </a:rPr>
              <a:t>Будет песня, как солнце, живая,</a:t>
            </a:r>
            <a:br>
              <a:rPr lang="ru-RU" sz="3000" dirty="0" smtClean="0">
                <a:latin typeface="Times New Roman" pitchFamily="18" charset="0"/>
                <a:cs typeface="Times New Roman" pitchFamily="18" charset="0"/>
              </a:rPr>
            </a:br>
            <a:r>
              <a:rPr lang="ru-RU" sz="3000" dirty="0" smtClean="0">
                <a:latin typeface="Times New Roman" pitchFamily="18" charset="0"/>
                <a:cs typeface="Times New Roman" pitchFamily="18" charset="0"/>
              </a:rPr>
              <a:t>Где б на свете она ни жила. </a:t>
            </a:r>
          </a:p>
          <a:p>
            <a:pPr>
              <a:buNone/>
            </a:pPr>
            <a:r>
              <a:rPr lang="ru-RU" dirty="0" smtClean="0">
                <a:latin typeface="Times New Roman" pitchFamily="18" charset="0"/>
                <a:cs typeface="Times New Roman" pitchFamily="18" charset="0"/>
              </a:rPr>
              <a:t>                                                                  Андрея Тарханова </a:t>
            </a:r>
            <a:endParaRPr lang="ru-RU" dirty="0">
              <a:latin typeface="Times New Roman" pitchFamily="18" charset="0"/>
              <a:cs typeface="Times New Roman" pitchFamily="18" charset="0"/>
            </a:endParaRPr>
          </a:p>
        </p:txBody>
      </p:sp>
      <p:pic>
        <p:nvPicPr>
          <p:cNvPr id="22529" name="Picture 1" descr="C:\Documents and Settings\SolovjevaEA\Мои документы\Мои рисунки\12111.jpg"/>
          <p:cNvPicPr>
            <a:picLocks noChangeAspect="1" noChangeArrowheads="1"/>
          </p:cNvPicPr>
          <p:nvPr/>
        </p:nvPicPr>
        <p:blipFill>
          <a:blip r:embed="rId3" cstate="print"/>
          <a:srcRect/>
          <a:stretch>
            <a:fillRect/>
          </a:stretch>
        </p:blipFill>
        <p:spPr bwMode="auto">
          <a:xfrm>
            <a:off x="6786578" y="2000240"/>
            <a:ext cx="1500198" cy="2490329"/>
          </a:xfrm>
          <a:prstGeom prst="rect">
            <a:avLst/>
          </a:prstGeom>
          <a:noFill/>
        </p:spPr>
      </p:pic>
    </p:spTree>
  </p:cSld>
  <p:clrMapOvr>
    <a:masterClrMapping/>
  </p:clrMapOvr>
  <p:transition>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descr="C:\Documents and Settings\SolovjevaEA\Рабочий стол\Работа завуча 2011-2012\работа завуча 2010-2011\конкурс фото\DSC03095.JPG"/>
          <p:cNvPicPr>
            <a:picLocks noChangeAspect="1" noChangeArrowheads="1"/>
          </p:cNvPicPr>
          <p:nvPr/>
        </p:nvPicPr>
        <p:blipFill>
          <a:blip r:embed="rId3" cstate="print"/>
          <a:srcRect/>
          <a:stretch>
            <a:fillRect/>
          </a:stretch>
        </p:blipFill>
        <p:spPr bwMode="auto">
          <a:xfrm>
            <a:off x="0" y="1"/>
            <a:ext cx="9144000" cy="6858000"/>
          </a:xfrm>
          <a:prstGeom prst="rect">
            <a:avLst/>
          </a:prstGeom>
          <a:noFill/>
        </p:spPr>
      </p:pic>
      <p:pic>
        <p:nvPicPr>
          <p:cNvPr id="46085" name="Picture 5"/>
          <p:cNvPicPr>
            <a:picLocks noChangeAspect="1" noChangeArrowheads="1"/>
          </p:cNvPicPr>
          <p:nvPr/>
        </p:nvPicPr>
        <p:blipFill>
          <a:blip r:embed="rId4" cstate="print"/>
          <a:srcRect/>
          <a:stretch>
            <a:fillRect/>
          </a:stretch>
        </p:blipFill>
        <p:spPr bwMode="auto">
          <a:xfrm>
            <a:off x="6443663" y="4005263"/>
            <a:ext cx="2222500" cy="2232025"/>
          </a:xfrm>
          <a:prstGeom prst="rect">
            <a:avLst/>
          </a:prstGeom>
          <a:noFill/>
        </p:spPr>
      </p:pic>
      <p:pic>
        <p:nvPicPr>
          <p:cNvPr id="46086" name="Picture 6"/>
          <p:cNvPicPr>
            <a:picLocks noChangeAspect="1" noChangeArrowheads="1"/>
          </p:cNvPicPr>
          <p:nvPr/>
        </p:nvPicPr>
        <p:blipFill>
          <a:blip r:embed="rId5" cstate="print"/>
          <a:srcRect/>
          <a:stretch>
            <a:fillRect/>
          </a:stretch>
        </p:blipFill>
        <p:spPr bwMode="auto">
          <a:xfrm>
            <a:off x="468313" y="3860800"/>
            <a:ext cx="2444750" cy="2347913"/>
          </a:xfrm>
          <a:prstGeom prst="rect">
            <a:avLst/>
          </a:prstGeom>
          <a:noFill/>
        </p:spPr>
      </p:pic>
      <p:pic>
        <p:nvPicPr>
          <p:cNvPr id="46087" name="Picture 7"/>
          <p:cNvPicPr>
            <a:picLocks noChangeAspect="1" noChangeArrowheads="1"/>
          </p:cNvPicPr>
          <p:nvPr/>
        </p:nvPicPr>
        <p:blipFill>
          <a:blip r:embed="rId6" cstate="print"/>
          <a:srcRect/>
          <a:stretch>
            <a:fillRect/>
          </a:stretch>
        </p:blipFill>
        <p:spPr bwMode="auto">
          <a:xfrm>
            <a:off x="3203575" y="3933825"/>
            <a:ext cx="2601913" cy="2284413"/>
          </a:xfrm>
          <a:prstGeom prst="rect">
            <a:avLst/>
          </a:prstGeom>
          <a:noFill/>
        </p:spPr>
      </p:pic>
      <p:sp>
        <p:nvSpPr>
          <p:cNvPr id="46088" name="Text Box 8"/>
          <p:cNvSpPr txBox="1">
            <a:spLocks noChangeArrowheads="1"/>
          </p:cNvSpPr>
          <p:nvPr/>
        </p:nvSpPr>
        <p:spPr bwMode="auto">
          <a:xfrm>
            <a:off x="971550" y="6308725"/>
            <a:ext cx="1143000" cy="366713"/>
          </a:xfrm>
          <a:prstGeom prst="rect">
            <a:avLst/>
          </a:prstGeom>
          <a:noFill/>
          <a:ln w="9525">
            <a:noFill/>
            <a:miter lim="800000"/>
            <a:headEnd/>
            <a:tailEnd/>
          </a:ln>
          <a:effectLst/>
        </p:spPr>
        <p:txBody>
          <a:bodyPr wrap="none">
            <a:spAutoFit/>
          </a:bodyPr>
          <a:lstStyle/>
          <a:p>
            <a:r>
              <a:rPr lang="ru-RU">
                <a:latin typeface="Arial" charset="0"/>
              </a:rPr>
              <a:t>«Выдра»</a:t>
            </a:r>
          </a:p>
        </p:txBody>
      </p:sp>
      <p:sp>
        <p:nvSpPr>
          <p:cNvPr id="46089" name="Text Box 9"/>
          <p:cNvSpPr txBox="1">
            <a:spLocks noChangeArrowheads="1"/>
          </p:cNvSpPr>
          <p:nvPr/>
        </p:nvSpPr>
        <p:spPr bwMode="auto">
          <a:xfrm>
            <a:off x="3995738" y="6308725"/>
            <a:ext cx="863600" cy="366713"/>
          </a:xfrm>
          <a:prstGeom prst="rect">
            <a:avLst/>
          </a:prstGeom>
          <a:noFill/>
          <a:ln w="9525">
            <a:noFill/>
            <a:miter lim="800000"/>
            <a:headEnd/>
            <a:tailEnd/>
          </a:ln>
          <a:effectLst/>
        </p:spPr>
        <p:txBody>
          <a:bodyPr wrap="none">
            <a:spAutoFit/>
          </a:bodyPr>
          <a:lstStyle/>
          <a:p>
            <a:r>
              <a:rPr lang="ru-RU">
                <a:latin typeface="Arial" charset="0"/>
              </a:rPr>
              <a:t>«Жук»</a:t>
            </a:r>
          </a:p>
        </p:txBody>
      </p:sp>
      <p:sp>
        <p:nvSpPr>
          <p:cNvPr id="46090" name="Text Box 10"/>
          <p:cNvSpPr txBox="1">
            <a:spLocks noChangeArrowheads="1"/>
          </p:cNvSpPr>
          <p:nvPr/>
        </p:nvSpPr>
        <p:spPr bwMode="auto">
          <a:xfrm>
            <a:off x="7092950" y="6308725"/>
            <a:ext cx="1100138" cy="366713"/>
          </a:xfrm>
          <a:prstGeom prst="rect">
            <a:avLst/>
          </a:prstGeom>
          <a:noFill/>
          <a:ln w="9525">
            <a:noFill/>
            <a:miter lim="800000"/>
            <a:headEnd/>
            <a:tailEnd/>
          </a:ln>
          <a:effectLst/>
        </p:spPr>
        <p:txBody>
          <a:bodyPr wrap="none">
            <a:spAutoFit/>
          </a:bodyPr>
          <a:lstStyle/>
          <a:p>
            <a:r>
              <a:rPr lang="ru-RU">
                <a:latin typeface="Arial" charset="0"/>
              </a:rPr>
              <a:t>«Бобёр»</a:t>
            </a:r>
          </a:p>
        </p:txBody>
      </p:sp>
      <p:pic>
        <p:nvPicPr>
          <p:cNvPr id="46091" name="Picture 11"/>
          <p:cNvPicPr>
            <a:picLocks noChangeAspect="1" noChangeArrowheads="1"/>
          </p:cNvPicPr>
          <p:nvPr/>
        </p:nvPicPr>
        <p:blipFill>
          <a:blip r:embed="rId7" cstate="print"/>
          <a:srcRect/>
          <a:stretch>
            <a:fillRect/>
          </a:stretch>
        </p:blipFill>
        <p:spPr bwMode="auto">
          <a:xfrm>
            <a:off x="6659563" y="1341438"/>
            <a:ext cx="2027237" cy="2008187"/>
          </a:xfrm>
          <a:prstGeom prst="rect">
            <a:avLst/>
          </a:prstGeom>
          <a:noFill/>
        </p:spPr>
      </p:pic>
      <p:sp>
        <p:nvSpPr>
          <p:cNvPr id="46092" name="Text Box 12"/>
          <p:cNvSpPr txBox="1">
            <a:spLocks noChangeArrowheads="1"/>
          </p:cNvSpPr>
          <p:nvPr/>
        </p:nvSpPr>
        <p:spPr bwMode="auto">
          <a:xfrm>
            <a:off x="6948488" y="3429000"/>
            <a:ext cx="1322387" cy="366713"/>
          </a:xfrm>
          <a:prstGeom prst="rect">
            <a:avLst/>
          </a:prstGeom>
          <a:noFill/>
          <a:ln w="9525">
            <a:noFill/>
            <a:miter lim="800000"/>
            <a:headEnd/>
            <a:tailEnd/>
          </a:ln>
          <a:effectLst/>
        </p:spPr>
        <p:txBody>
          <a:bodyPr wrap="none">
            <a:spAutoFit/>
          </a:bodyPr>
          <a:lstStyle/>
          <a:p>
            <a:r>
              <a:rPr lang="ru-RU">
                <a:latin typeface="Arial" charset="0"/>
              </a:rPr>
              <a:t>«Лягушка»</a:t>
            </a:r>
          </a:p>
        </p:txBody>
      </p:sp>
      <p:sp>
        <p:nvSpPr>
          <p:cNvPr id="46093" name="Text Box 13"/>
          <p:cNvSpPr txBox="1">
            <a:spLocks noChangeArrowheads="1"/>
          </p:cNvSpPr>
          <p:nvPr/>
        </p:nvSpPr>
        <p:spPr bwMode="auto">
          <a:xfrm>
            <a:off x="1116013" y="207963"/>
            <a:ext cx="7610475" cy="457200"/>
          </a:xfrm>
          <a:prstGeom prst="rect">
            <a:avLst/>
          </a:prstGeom>
          <a:noFill/>
          <a:ln w="9525">
            <a:noFill/>
            <a:miter lim="800000"/>
            <a:headEnd/>
            <a:tailEnd/>
          </a:ln>
          <a:effectLst/>
        </p:spPr>
        <p:txBody>
          <a:bodyPr>
            <a:spAutoFit/>
          </a:bodyPr>
          <a:lstStyle/>
          <a:p>
            <a:r>
              <a:rPr lang="ru-RU" sz="2400" b="1">
                <a:latin typeface="Arial" charset="0"/>
              </a:rPr>
              <a:t>Узоры и орнаменты священных животных</a:t>
            </a:r>
          </a:p>
        </p:txBody>
      </p:sp>
      <p:pic>
        <p:nvPicPr>
          <p:cNvPr id="46094" name="Picture 14"/>
          <p:cNvPicPr>
            <a:picLocks noChangeAspect="1" noChangeArrowheads="1"/>
          </p:cNvPicPr>
          <p:nvPr/>
        </p:nvPicPr>
        <p:blipFill>
          <a:blip r:embed="rId8" cstate="print"/>
          <a:srcRect/>
          <a:stretch>
            <a:fillRect/>
          </a:stretch>
        </p:blipFill>
        <p:spPr bwMode="auto">
          <a:xfrm>
            <a:off x="250825" y="1196975"/>
            <a:ext cx="6048375" cy="1876425"/>
          </a:xfrm>
          <a:prstGeom prst="rect">
            <a:avLst/>
          </a:prstGeom>
          <a:noFill/>
        </p:spPr>
      </p:pic>
      <p:sp>
        <p:nvSpPr>
          <p:cNvPr id="46095" name="Text Box 15"/>
          <p:cNvSpPr txBox="1">
            <a:spLocks noChangeArrowheads="1"/>
          </p:cNvSpPr>
          <p:nvPr/>
        </p:nvSpPr>
        <p:spPr bwMode="auto">
          <a:xfrm>
            <a:off x="1384300" y="3160713"/>
            <a:ext cx="3352800" cy="366712"/>
          </a:xfrm>
          <a:prstGeom prst="rect">
            <a:avLst/>
          </a:prstGeom>
          <a:noFill/>
          <a:ln w="9525">
            <a:noFill/>
            <a:miter lim="800000"/>
            <a:headEnd/>
            <a:tailEnd/>
          </a:ln>
          <a:effectLst/>
        </p:spPr>
        <p:txBody>
          <a:bodyPr wrap="none">
            <a:spAutoFit/>
          </a:bodyPr>
          <a:lstStyle/>
          <a:p>
            <a:r>
              <a:rPr lang="ru-RU">
                <a:latin typeface="Arial" charset="0"/>
              </a:rPr>
              <a:t>«Рога взрослого лося-самца»</a:t>
            </a:r>
          </a:p>
        </p:txBody>
      </p:sp>
    </p:spTree>
  </p:cSld>
  <p:clrMapOvr>
    <a:masterClrMapping/>
  </p:clrMapOvr>
  <p:transition>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C:\Documents and Settings\SolovjevaEA\Рабочий стол\Работа завуча 2011-2012\работа завуча 2010-2011\конкурс фото\DSC03095.JPG"/>
          <p:cNvPicPr>
            <a:picLocks noChangeAspect="1" noChangeArrowheads="1"/>
          </p:cNvPicPr>
          <p:nvPr/>
        </p:nvPicPr>
        <p:blipFill>
          <a:blip r:embed="rId3" cstate="print"/>
          <a:srcRect/>
          <a:stretch>
            <a:fillRect/>
          </a:stretch>
        </p:blipFill>
        <p:spPr bwMode="auto">
          <a:xfrm>
            <a:off x="0" y="1"/>
            <a:ext cx="9144000" cy="6858000"/>
          </a:xfrm>
          <a:prstGeom prst="rect">
            <a:avLst/>
          </a:prstGeom>
          <a:noFill/>
        </p:spPr>
      </p:pic>
      <p:pic>
        <p:nvPicPr>
          <p:cNvPr id="10244" name="Picture 4"/>
          <p:cNvPicPr>
            <a:picLocks noChangeAspect="1" noChangeArrowheads="1"/>
          </p:cNvPicPr>
          <p:nvPr/>
        </p:nvPicPr>
        <p:blipFill>
          <a:blip r:embed="rId4" cstate="print"/>
          <a:srcRect/>
          <a:stretch>
            <a:fillRect/>
          </a:stretch>
        </p:blipFill>
        <p:spPr bwMode="auto">
          <a:xfrm>
            <a:off x="611188" y="1125538"/>
            <a:ext cx="3540125" cy="5040312"/>
          </a:xfrm>
          <a:prstGeom prst="rect">
            <a:avLst/>
          </a:prstGeom>
          <a:noFill/>
        </p:spPr>
      </p:pic>
      <p:pic>
        <p:nvPicPr>
          <p:cNvPr id="10245" name="Picture 5" descr="IMG_1005"/>
          <p:cNvPicPr>
            <a:picLocks noChangeAspect="1" noChangeArrowheads="1"/>
          </p:cNvPicPr>
          <p:nvPr/>
        </p:nvPicPr>
        <p:blipFill>
          <a:blip r:embed="rId5" cstate="print"/>
          <a:srcRect/>
          <a:stretch>
            <a:fillRect/>
          </a:stretch>
        </p:blipFill>
        <p:spPr bwMode="auto">
          <a:xfrm>
            <a:off x="5003800" y="3429000"/>
            <a:ext cx="3529013" cy="2646363"/>
          </a:xfrm>
          <a:prstGeom prst="rect">
            <a:avLst/>
          </a:prstGeom>
          <a:noFill/>
        </p:spPr>
      </p:pic>
      <p:pic>
        <p:nvPicPr>
          <p:cNvPr id="10246" name="Picture 6"/>
          <p:cNvPicPr>
            <a:picLocks noChangeAspect="1" noChangeArrowheads="1"/>
          </p:cNvPicPr>
          <p:nvPr/>
        </p:nvPicPr>
        <p:blipFill>
          <a:blip r:embed="rId6" cstate="print"/>
          <a:srcRect/>
          <a:stretch>
            <a:fillRect/>
          </a:stretch>
        </p:blipFill>
        <p:spPr bwMode="auto">
          <a:xfrm>
            <a:off x="5219700" y="981075"/>
            <a:ext cx="2736850" cy="2195513"/>
          </a:xfrm>
          <a:prstGeom prst="rect">
            <a:avLst/>
          </a:prstGeom>
          <a:noFill/>
        </p:spPr>
      </p:pic>
      <p:sp>
        <p:nvSpPr>
          <p:cNvPr id="10247" name="WordArt 7"/>
          <p:cNvSpPr>
            <a:spLocks noChangeArrowheads="1" noChangeShapeType="1" noTextEdit="1"/>
          </p:cNvSpPr>
          <p:nvPr/>
        </p:nvSpPr>
        <p:spPr bwMode="auto">
          <a:xfrm>
            <a:off x="1331913" y="404813"/>
            <a:ext cx="6624637" cy="523875"/>
          </a:xfrm>
          <a:prstGeom prst="rect">
            <a:avLst/>
          </a:prstGeom>
        </p:spPr>
        <p:txBody>
          <a:bodyPr wrap="none" fromWordArt="1">
            <a:prstTxWarp prst="textFadeUp">
              <a:avLst>
                <a:gd name="adj" fmla="val 9991"/>
              </a:avLst>
            </a:prstTxWarp>
          </a:bodyPr>
          <a:lstStyle/>
          <a:p>
            <a:pPr algn="ctr"/>
            <a:r>
              <a:rPr lang="ru-RU" sz="36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a:cs typeface="Arial"/>
              </a:rPr>
              <a:t>Птица  сна</a:t>
            </a:r>
          </a:p>
        </p:txBody>
      </p:sp>
      <p:sp>
        <p:nvSpPr>
          <p:cNvPr id="10248" name="Text Box 8"/>
          <p:cNvSpPr txBox="1">
            <a:spLocks noChangeArrowheads="1"/>
          </p:cNvSpPr>
          <p:nvPr/>
        </p:nvSpPr>
        <p:spPr bwMode="auto">
          <a:xfrm>
            <a:off x="303213" y="6256338"/>
            <a:ext cx="3708400" cy="366712"/>
          </a:xfrm>
          <a:prstGeom prst="rect">
            <a:avLst/>
          </a:prstGeom>
          <a:noFill/>
          <a:ln w="9525">
            <a:noFill/>
            <a:miter lim="800000"/>
            <a:headEnd/>
            <a:tailEnd/>
          </a:ln>
          <a:effectLst/>
        </p:spPr>
        <p:txBody>
          <a:bodyPr wrap="none">
            <a:spAutoFit/>
          </a:bodyPr>
          <a:lstStyle/>
          <a:p>
            <a:r>
              <a:rPr lang="ru-RU">
                <a:latin typeface="Arial" charset="0"/>
              </a:rPr>
              <a:t>Орнамент «Глухарка» на люльке</a:t>
            </a:r>
          </a:p>
        </p:txBody>
      </p:sp>
      <p:sp>
        <p:nvSpPr>
          <p:cNvPr id="10249" name="Text Box 9"/>
          <p:cNvSpPr txBox="1">
            <a:spLocks noChangeArrowheads="1"/>
          </p:cNvSpPr>
          <p:nvPr/>
        </p:nvSpPr>
        <p:spPr bwMode="auto">
          <a:xfrm>
            <a:off x="5127625" y="6256338"/>
            <a:ext cx="1398588" cy="366712"/>
          </a:xfrm>
          <a:prstGeom prst="rect">
            <a:avLst/>
          </a:prstGeom>
          <a:noFill/>
          <a:ln w="9525">
            <a:noFill/>
            <a:miter lim="800000"/>
            <a:headEnd/>
            <a:tailEnd/>
          </a:ln>
          <a:effectLst/>
        </p:spPr>
        <p:txBody>
          <a:bodyPr wrap="none">
            <a:spAutoFit/>
          </a:bodyPr>
          <a:lstStyle/>
          <a:p>
            <a:r>
              <a:rPr lang="ru-RU">
                <a:latin typeface="Arial" charset="0"/>
              </a:rPr>
              <a:t>На сумочке</a:t>
            </a:r>
          </a:p>
        </p:txBody>
      </p:sp>
    </p:spTree>
  </p:cSld>
  <p:clrMapOvr>
    <a:masterClrMapping/>
  </p:clrMapOvr>
  <p:transition>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C:\Documents and Settings\SolovjevaEA\Рабочий стол\Работа завуча 2011-2012\работа завуча 2010-2011\конкурс фото\DSC03095.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Заголовок 1"/>
          <p:cNvSpPr>
            <a:spLocks noGrp="1"/>
          </p:cNvSpPr>
          <p:nvPr>
            <p:ph type="title"/>
          </p:nvPr>
        </p:nvSpPr>
        <p:spPr/>
        <p:txBody>
          <a:bodyPr>
            <a:normAutofit fontScale="90000"/>
          </a:bodyPr>
          <a:lstStyle/>
          <a:p>
            <a:r>
              <a:rPr lang="ru-RU" sz="3100" dirty="0" smtClean="0">
                <a:latin typeface="Times New Roman" pitchFamily="18" charset="0"/>
                <a:cs typeface="Times New Roman" pitchFamily="18" charset="0"/>
              </a:rPr>
              <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Изображение птицы глухаря,  исследователи указывали на магическое значение «Птицы сна». </a:t>
            </a:r>
            <a:r>
              <a:rPr lang="ru-RU" dirty="0" smtClean="0"/>
              <a:t/>
            </a:r>
            <a:br>
              <a:rPr lang="ru-RU" dirty="0" smtClean="0"/>
            </a:br>
            <a:endParaRPr lang="ru-RU" dirty="0"/>
          </a:p>
        </p:txBody>
      </p:sp>
      <p:pic>
        <p:nvPicPr>
          <p:cNvPr id="4" name="Содержимое 3" descr="http://festival.1september.ru/articles/528040/12.jpg"/>
          <p:cNvPicPr>
            <a:picLocks noGrp="1"/>
          </p:cNvPicPr>
          <p:nvPr>
            <p:ph idx="1"/>
          </p:nvPr>
        </p:nvPicPr>
        <p:blipFill>
          <a:blip r:embed="rId3" cstate="print"/>
          <a:srcRect/>
          <a:stretch>
            <a:fillRect/>
          </a:stretch>
        </p:blipFill>
        <p:spPr bwMode="auto">
          <a:xfrm>
            <a:off x="3672100" y="2178954"/>
            <a:ext cx="4400362" cy="2464492"/>
          </a:xfrm>
          <a:prstGeom prst="rect">
            <a:avLst/>
          </a:prstGeom>
          <a:noFill/>
          <a:ln w="9525">
            <a:noFill/>
            <a:miter lim="800000"/>
            <a:headEnd/>
            <a:tailEnd/>
          </a:ln>
        </p:spPr>
      </p:pic>
      <p:pic>
        <p:nvPicPr>
          <p:cNvPr id="5" name="Рисунок 4" descr="http://festival.1september.ru/articles/528040/11.jpg"/>
          <p:cNvPicPr/>
          <p:nvPr/>
        </p:nvPicPr>
        <p:blipFill>
          <a:blip r:embed="rId4" cstate="print"/>
          <a:srcRect/>
          <a:stretch>
            <a:fillRect/>
          </a:stretch>
        </p:blipFill>
        <p:spPr bwMode="auto">
          <a:xfrm>
            <a:off x="785786" y="1928802"/>
            <a:ext cx="2357454" cy="2857520"/>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C:\Documents and Settings\SolovjevaEA\Рабочий стол\Работа завуча 2011-2012\работа завуча 2010-2011\конкурс фото\DSC03095.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Заголовок 1"/>
          <p:cNvSpPr>
            <a:spLocks noGrp="1"/>
          </p:cNvSpPr>
          <p:nvPr>
            <p:ph type="title"/>
          </p:nvPr>
        </p:nvSpPr>
        <p:spPr>
          <a:xfrm>
            <a:off x="457200" y="274638"/>
            <a:ext cx="8229600" cy="2154230"/>
          </a:xfrm>
        </p:spPr>
        <p:txBody>
          <a:bodyPr>
            <a:normAutofit fontScale="90000"/>
          </a:bodyPr>
          <a:lstStyle/>
          <a:p>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«Крест» сегодня имеет двойную нагрузку: более древнюю и христианскую,  хотя обе нагрузки совпадают в том плане, что несут функцию охраны. Первое значение данного знака </a:t>
            </a:r>
            <a:r>
              <a:rPr lang="ru-RU" sz="2700" i="1" dirty="0" smtClean="0">
                <a:latin typeface="Times New Roman" pitchFamily="18" charset="0"/>
                <a:cs typeface="Times New Roman" pitchFamily="18" charset="0"/>
              </a:rPr>
              <a:t>(только косой крест)</a:t>
            </a:r>
            <a:r>
              <a:rPr lang="ru-RU" sz="2700" dirty="0" smtClean="0">
                <a:latin typeface="Times New Roman" pitchFamily="18" charset="0"/>
                <a:cs typeface="Times New Roman" pitchFamily="18" charset="0"/>
              </a:rPr>
              <a:t>. Это ограничение мира людей от враждебных сущностей иного мир</a:t>
            </a:r>
            <a:r>
              <a:rPr lang="ru-RU" dirty="0" smtClean="0"/>
              <a:t>а. </a:t>
            </a:r>
            <a:br>
              <a:rPr lang="ru-RU" dirty="0" smtClean="0"/>
            </a:br>
            <a:endParaRPr lang="ru-RU" dirty="0"/>
          </a:p>
        </p:txBody>
      </p:sp>
      <p:pic>
        <p:nvPicPr>
          <p:cNvPr id="4" name="Содержимое 3" descr="http://festival.1september.ru/articles/528040/13.jpg"/>
          <p:cNvPicPr>
            <a:picLocks noGrp="1"/>
          </p:cNvPicPr>
          <p:nvPr>
            <p:ph idx="1"/>
          </p:nvPr>
        </p:nvPicPr>
        <p:blipFill>
          <a:blip r:embed="rId3" cstate="print"/>
          <a:srcRect/>
          <a:stretch>
            <a:fillRect/>
          </a:stretch>
        </p:blipFill>
        <p:spPr bwMode="auto">
          <a:xfrm>
            <a:off x="5929322" y="4805356"/>
            <a:ext cx="3000396" cy="2052644"/>
          </a:xfrm>
          <a:prstGeom prst="rect">
            <a:avLst/>
          </a:prstGeom>
          <a:noFill/>
          <a:ln w="9525">
            <a:noFill/>
            <a:miter lim="800000"/>
            <a:headEnd/>
            <a:tailEnd/>
          </a:ln>
        </p:spPr>
      </p:pic>
      <p:pic>
        <p:nvPicPr>
          <p:cNvPr id="5" name="Рисунок 4" descr="http://festival.1september.ru/articles/528040/07.jpg"/>
          <p:cNvPicPr/>
          <p:nvPr/>
        </p:nvPicPr>
        <p:blipFill>
          <a:blip r:embed="rId4" cstate="print"/>
          <a:srcRect/>
          <a:stretch>
            <a:fillRect/>
          </a:stretch>
        </p:blipFill>
        <p:spPr bwMode="auto">
          <a:xfrm>
            <a:off x="2643174" y="2571744"/>
            <a:ext cx="4286280" cy="2428892"/>
          </a:xfrm>
          <a:prstGeom prst="rect">
            <a:avLst/>
          </a:prstGeom>
          <a:noFill/>
          <a:ln w="9525">
            <a:noFill/>
            <a:miter lim="800000"/>
            <a:headEnd/>
            <a:tailEnd/>
          </a:ln>
        </p:spPr>
      </p:pic>
      <p:sp>
        <p:nvSpPr>
          <p:cNvPr id="2049" name="Rectangle 1"/>
          <p:cNvSpPr>
            <a:spLocks noChangeArrowheads="1"/>
          </p:cNvSpPr>
          <p:nvPr/>
        </p:nvSpPr>
        <p:spPr bwMode="auto">
          <a:xfrm>
            <a:off x="714348" y="5072074"/>
            <a:ext cx="4572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«Лягушка» - давал новорожденному здоровье и долголетие. </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0(1).wma">
            <a:hlinkClick r:id="" action="ppaction://media"/>
          </p:cNvPr>
          <p:cNvPicPr>
            <a:picLocks noRot="1" noChangeAspect="1"/>
          </p:cNvPicPr>
          <p:nvPr>
            <a:audioFile r:link="rId1"/>
          </p:nvPr>
        </p:nvPicPr>
        <p:blipFill>
          <a:blip r:embed="rId3" cstate="print"/>
          <a:stretch>
            <a:fillRect/>
          </a:stretch>
        </p:blipFill>
        <p:spPr>
          <a:xfrm>
            <a:off x="4419600" y="3276600"/>
            <a:ext cx="304800" cy="304800"/>
          </a:xfrm>
          <a:prstGeom prst="rect">
            <a:avLst/>
          </a:prstGeom>
        </p:spPr>
      </p:pic>
      <p:pic>
        <p:nvPicPr>
          <p:cNvPr id="5" name="Picture 1" descr="C:\Documents and Settings\SolovjevaEA\Рабочий стол\Работа завуча 2011-2012\работа завуча 2010-2011\конкурс фото\DSC03095.JPG"/>
          <p:cNvPicPr>
            <a:picLocks noChangeAspect="1" noChangeArrowheads="1"/>
          </p:cNvPicPr>
          <p:nvPr/>
        </p:nvPicPr>
        <p:blipFill>
          <a:blip r:embed="rId4" cstate="print"/>
          <a:srcRect/>
          <a:stretch>
            <a:fillRect/>
          </a:stretch>
        </p:blipFill>
        <p:spPr bwMode="auto">
          <a:xfrm>
            <a:off x="0" y="1"/>
            <a:ext cx="9144000" cy="6858000"/>
          </a:xfrm>
          <a:prstGeom prst="rect">
            <a:avLst/>
          </a:prstGeom>
          <a:noFill/>
        </p:spPr>
      </p:pic>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Изготовление украшения из кожи</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с орнаментом</a:t>
            </a:r>
            <a:endParaRPr lang="ru-RU" dirty="0">
              <a:latin typeface="Times New Roman" pitchFamily="18" charset="0"/>
              <a:cs typeface="Times New Roman" pitchFamily="18" charset="0"/>
            </a:endParaRPr>
          </a:p>
        </p:txBody>
      </p:sp>
      <p:pic>
        <p:nvPicPr>
          <p:cNvPr id="1026" name="Picture 2" descr="C:\Documents and Settings\SolovjevaEA\Рабочий стол\к урокам разное\к внеклассному мероприятию\Новое изображение.JPG"/>
          <p:cNvPicPr>
            <a:picLocks noGrp="1" noChangeAspect="1" noChangeArrowheads="1"/>
          </p:cNvPicPr>
          <p:nvPr>
            <p:ph idx="1"/>
          </p:nvPr>
        </p:nvPicPr>
        <p:blipFill>
          <a:blip r:embed="rId5" cstate="print"/>
          <a:srcRect/>
          <a:stretch>
            <a:fillRect/>
          </a:stretch>
        </p:blipFill>
        <p:spPr bwMode="auto">
          <a:xfrm>
            <a:off x="2874764" y="1600200"/>
            <a:ext cx="3394472" cy="4525963"/>
          </a:xfrm>
          <a:prstGeom prst="rect">
            <a:avLst/>
          </a:prstGeom>
          <a:noFill/>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123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descr="C:\Documents and Settings\SolovjevaEA\Рабочий стол\Работа завуча 2011-2012\работа завуча 2010-2011\конкурс фото\DSC03095.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4" name="Заголовок 3"/>
          <p:cNvSpPr>
            <a:spLocks noGrp="1"/>
          </p:cNvSpPr>
          <p:nvPr>
            <p:ph type="title"/>
          </p:nvPr>
        </p:nvSpPr>
        <p:spPr/>
        <p:txBody>
          <a:bodyPr/>
          <a:lstStyle/>
          <a:p>
            <a:r>
              <a:rPr lang="ru-RU" b="1" dirty="0" smtClean="0">
                <a:latin typeface="Times New Roman" pitchFamily="18" charset="0"/>
                <a:cs typeface="Times New Roman" pitchFamily="18" charset="0"/>
              </a:rPr>
              <a:t>РАБОТА С БЕРЕСТОЙ</a:t>
            </a:r>
            <a:endParaRPr lang="ru-RU" dirty="0">
              <a:latin typeface="Times New Roman" pitchFamily="18" charset="0"/>
              <a:cs typeface="Times New Roman" pitchFamily="18" charset="0"/>
            </a:endParaRPr>
          </a:p>
        </p:txBody>
      </p:sp>
      <p:pic>
        <p:nvPicPr>
          <p:cNvPr id="38914" name="Picture 2" descr="C:\Documents and Settings\SolovjevaEA\Мои документы\Мои рисунки\tmp1193-31.jpg"/>
          <p:cNvPicPr>
            <a:picLocks noChangeAspect="1" noChangeArrowheads="1"/>
          </p:cNvPicPr>
          <p:nvPr/>
        </p:nvPicPr>
        <p:blipFill>
          <a:blip r:embed="rId3" cstate="print"/>
          <a:srcRect/>
          <a:stretch>
            <a:fillRect/>
          </a:stretch>
        </p:blipFill>
        <p:spPr bwMode="auto">
          <a:xfrm>
            <a:off x="428596" y="1571612"/>
            <a:ext cx="2348625" cy="1571636"/>
          </a:xfrm>
          <a:prstGeom prst="rect">
            <a:avLst/>
          </a:prstGeom>
          <a:noFill/>
        </p:spPr>
      </p:pic>
      <p:pic>
        <p:nvPicPr>
          <p:cNvPr id="38915" name="Picture 3" descr="C:\Documents and Settings\SolovjevaEA\Мои документы\Мои рисунки\tmp1193-44.jpg"/>
          <p:cNvPicPr>
            <a:picLocks noChangeAspect="1" noChangeArrowheads="1"/>
          </p:cNvPicPr>
          <p:nvPr/>
        </p:nvPicPr>
        <p:blipFill>
          <a:blip r:embed="rId4" cstate="print"/>
          <a:srcRect/>
          <a:stretch>
            <a:fillRect/>
          </a:stretch>
        </p:blipFill>
        <p:spPr bwMode="auto">
          <a:xfrm>
            <a:off x="6215074" y="1428736"/>
            <a:ext cx="2633672" cy="2024390"/>
          </a:xfrm>
          <a:prstGeom prst="rect">
            <a:avLst/>
          </a:prstGeom>
          <a:noFill/>
        </p:spPr>
      </p:pic>
      <p:pic>
        <p:nvPicPr>
          <p:cNvPr id="38916" name="Picture 4" descr="C:\Documents and Settings\SolovjevaEA\Мои документы\Мои рисунки\tmp1193-42.jpg"/>
          <p:cNvPicPr>
            <a:picLocks noChangeAspect="1" noChangeArrowheads="1"/>
          </p:cNvPicPr>
          <p:nvPr/>
        </p:nvPicPr>
        <p:blipFill>
          <a:blip r:embed="rId5" cstate="print"/>
          <a:srcRect/>
          <a:stretch>
            <a:fillRect/>
          </a:stretch>
        </p:blipFill>
        <p:spPr bwMode="auto">
          <a:xfrm>
            <a:off x="3428992" y="1714488"/>
            <a:ext cx="2315797" cy="3128978"/>
          </a:xfrm>
          <a:prstGeom prst="rect">
            <a:avLst/>
          </a:prstGeom>
          <a:noFill/>
        </p:spPr>
      </p:pic>
      <p:pic>
        <p:nvPicPr>
          <p:cNvPr id="38917" name="Picture 5" descr="C:\Documents and Settings\SolovjevaEA\Мои документы\Мои рисунки\tmp1193-40.jpg"/>
          <p:cNvPicPr>
            <a:picLocks noChangeAspect="1" noChangeArrowheads="1"/>
          </p:cNvPicPr>
          <p:nvPr/>
        </p:nvPicPr>
        <p:blipFill>
          <a:blip r:embed="rId6" cstate="print"/>
          <a:srcRect/>
          <a:stretch>
            <a:fillRect/>
          </a:stretch>
        </p:blipFill>
        <p:spPr bwMode="auto">
          <a:xfrm>
            <a:off x="6848772" y="3786190"/>
            <a:ext cx="2295228" cy="3071810"/>
          </a:xfrm>
          <a:prstGeom prst="rect">
            <a:avLst/>
          </a:prstGeom>
          <a:noFill/>
        </p:spPr>
      </p:pic>
      <p:pic>
        <p:nvPicPr>
          <p:cNvPr id="38918" name="Picture 6" descr="C:\Documents and Settings\SolovjevaEA\Мои документы\Мои рисунки\tmp1193-45.jpg"/>
          <p:cNvPicPr>
            <a:picLocks noChangeAspect="1" noChangeArrowheads="1"/>
          </p:cNvPicPr>
          <p:nvPr/>
        </p:nvPicPr>
        <p:blipFill>
          <a:blip r:embed="rId7" cstate="print"/>
          <a:srcRect/>
          <a:stretch>
            <a:fillRect/>
          </a:stretch>
        </p:blipFill>
        <p:spPr bwMode="auto">
          <a:xfrm>
            <a:off x="0" y="3505177"/>
            <a:ext cx="2571768" cy="3352823"/>
          </a:xfrm>
          <a:prstGeom prst="rect">
            <a:avLst/>
          </a:prstGeom>
          <a:noFill/>
        </p:spPr>
      </p:pic>
    </p:spTree>
  </p:cSld>
  <p:clrMapOvr>
    <a:masterClrMapping/>
  </p:clrMapOvr>
  <p:transition>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C:\Documents and Settings\SolovjevaEA\Рабочий стол\Работа завуча 2011-2012\работа завуча 2010-2011\конкурс фото\DSC03095.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РАБОТА С МЕХОМ</a:t>
            </a:r>
            <a:endParaRPr lang="ru-RU" dirty="0">
              <a:latin typeface="Times New Roman" pitchFamily="18" charset="0"/>
              <a:cs typeface="Times New Roman" pitchFamily="18" charset="0"/>
            </a:endParaRPr>
          </a:p>
        </p:txBody>
      </p:sp>
      <p:pic>
        <p:nvPicPr>
          <p:cNvPr id="44034" name="Picture 2" descr="C:\Documents and Settings\SolovjevaEA\Мои документы\Мои рисунки\tmp1193-5.jpg"/>
          <p:cNvPicPr>
            <a:picLocks noChangeAspect="1" noChangeArrowheads="1"/>
          </p:cNvPicPr>
          <p:nvPr/>
        </p:nvPicPr>
        <p:blipFill>
          <a:blip r:embed="rId3" cstate="print"/>
          <a:srcRect/>
          <a:stretch>
            <a:fillRect/>
          </a:stretch>
        </p:blipFill>
        <p:spPr bwMode="auto">
          <a:xfrm>
            <a:off x="3357554" y="2143116"/>
            <a:ext cx="2271724" cy="2839655"/>
          </a:xfrm>
          <a:prstGeom prst="rect">
            <a:avLst/>
          </a:prstGeom>
          <a:noFill/>
        </p:spPr>
      </p:pic>
      <p:pic>
        <p:nvPicPr>
          <p:cNvPr id="44035" name="Picture 3" descr="C:\Documents and Settings\SolovjevaEA\Мои документы\Мои рисунки\tmp1193-4.jpg"/>
          <p:cNvPicPr>
            <a:picLocks noChangeAspect="1" noChangeArrowheads="1"/>
          </p:cNvPicPr>
          <p:nvPr/>
        </p:nvPicPr>
        <p:blipFill>
          <a:blip r:embed="rId4" cstate="print"/>
          <a:srcRect/>
          <a:stretch>
            <a:fillRect/>
          </a:stretch>
        </p:blipFill>
        <p:spPr bwMode="auto">
          <a:xfrm>
            <a:off x="428596" y="1857364"/>
            <a:ext cx="2357454" cy="2178859"/>
          </a:xfrm>
          <a:prstGeom prst="rect">
            <a:avLst/>
          </a:prstGeom>
          <a:noFill/>
        </p:spPr>
      </p:pic>
      <p:pic>
        <p:nvPicPr>
          <p:cNvPr id="44036" name="Picture 4" descr="C:\Documents and Settings\SolovjevaEA\Мои документы\Мои рисунки\tmp1193-6.jpg"/>
          <p:cNvPicPr>
            <a:picLocks noChangeAspect="1" noChangeArrowheads="1"/>
          </p:cNvPicPr>
          <p:nvPr/>
        </p:nvPicPr>
        <p:blipFill>
          <a:blip r:embed="rId5" cstate="print"/>
          <a:srcRect/>
          <a:stretch>
            <a:fillRect/>
          </a:stretch>
        </p:blipFill>
        <p:spPr bwMode="auto">
          <a:xfrm>
            <a:off x="6215074" y="1285860"/>
            <a:ext cx="2585218" cy="2218658"/>
          </a:xfrm>
          <a:prstGeom prst="rect">
            <a:avLst/>
          </a:prstGeom>
          <a:noFill/>
        </p:spPr>
      </p:pic>
      <p:pic>
        <p:nvPicPr>
          <p:cNvPr id="44037" name="Picture 5" descr="C:\Documents and Settings\SolovjevaEA\Мои документы\Мои рисунки\tmp1193-7.jpg"/>
          <p:cNvPicPr>
            <a:picLocks noChangeAspect="1" noChangeArrowheads="1"/>
          </p:cNvPicPr>
          <p:nvPr/>
        </p:nvPicPr>
        <p:blipFill>
          <a:blip r:embed="rId6" cstate="print"/>
          <a:srcRect/>
          <a:stretch>
            <a:fillRect/>
          </a:stretch>
        </p:blipFill>
        <p:spPr bwMode="auto">
          <a:xfrm>
            <a:off x="6286512" y="4286256"/>
            <a:ext cx="2296178" cy="2052644"/>
          </a:xfrm>
          <a:prstGeom prst="rect">
            <a:avLst/>
          </a:prstGeom>
          <a:noFill/>
        </p:spPr>
      </p:pic>
      <p:pic>
        <p:nvPicPr>
          <p:cNvPr id="44038" name="Picture 6" descr="C:\Documents and Settings\SolovjevaEA\Мои документы\Мои рисунки\tmp1193-8.jpg"/>
          <p:cNvPicPr>
            <a:picLocks noChangeAspect="1" noChangeArrowheads="1"/>
          </p:cNvPicPr>
          <p:nvPr/>
        </p:nvPicPr>
        <p:blipFill>
          <a:blip r:embed="rId7" cstate="print"/>
          <a:srcRect/>
          <a:stretch>
            <a:fillRect/>
          </a:stretch>
        </p:blipFill>
        <p:spPr bwMode="auto">
          <a:xfrm>
            <a:off x="428596" y="4581255"/>
            <a:ext cx="1785950" cy="2276745"/>
          </a:xfrm>
          <a:prstGeom prst="rect">
            <a:avLst/>
          </a:prstGeom>
          <a:noFill/>
        </p:spPr>
      </p:pic>
    </p:spTree>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Documents and Settings\SolovjevaEA\Рабочий стол\Работа завуча 2011-2012\работа завуча 2010-2011\конкурс фото\DSC03095.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Заголовок 1"/>
          <p:cNvSpPr>
            <a:spLocks noGrp="1"/>
          </p:cNvSpPr>
          <p:nvPr>
            <p:ph type="title"/>
          </p:nvPr>
        </p:nvSpPr>
        <p:spPr/>
        <p:txBody>
          <a:bodyPr>
            <a:normAutofit fontScale="90000"/>
          </a:bodyPr>
          <a:lstStyle/>
          <a:p>
            <a:r>
              <a:rPr lang="ru-RU" b="1" dirty="0" smtClean="0">
                <a:latin typeface="Times New Roman" pitchFamily="18" charset="0"/>
                <a:cs typeface="Times New Roman" pitchFamily="18" charset="0"/>
              </a:rPr>
              <a:t>РАБОТА С РОВДУГОЙ И РЫБЬЕЙ КОЖЕЙ</a:t>
            </a:r>
            <a:endParaRPr lang="ru-RU" dirty="0">
              <a:latin typeface="Times New Roman" pitchFamily="18" charset="0"/>
              <a:cs typeface="Times New Roman" pitchFamily="18" charset="0"/>
            </a:endParaRPr>
          </a:p>
        </p:txBody>
      </p:sp>
      <p:pic>
        <p:nvPicPr>
          <p:cNvPr id="43010" name="Picture 2" descr="C:\Documents and Settings\SolovjevaEA\Мои документы\Мои рисунки\tmp1193-9.jpg"/>
          <p:cNvPicPr>
            <a:picLocks noChangeAspect="1" noChangeArrowheads="1"/>
          </p:cNvPicPr>
          <p:nvPr/>
        </p:nvPicPr>
        <p:blipFill>
          <a:blip r:embed="rId3" cstate="print"/>
          <a:srcRect/>
          <a:stretch>
            <a:fillRect/>
          </a:stretch>
        </p:blipFill>
        <p:spPr bwMode="auto">
          <a:xfrm>
            <a:off x="285720" y="3071810"/>
            <a:ext cx="2428098" cy="3286148"/>
          </a:xfrm>
          <a:prstGeom prst="rect">
            <a:avLst/>
          </a:prstGeom>
          <a:noFill/>
        </p:spPr>
      </p:pic>
      <p:pic>
        <p:nvPicPr>
          <p:cNvPr id="43011" name="Picture 3" descr="C:\Documents and Settings\SolovjevaEA\Мои документы\Мои рисунки\tmp1193-10.jpg"/>
          <p:cNvPicPr>
            <a:picLocks noChangeAspect="1" noChangeArrowheads="1"/>
          </p:cNvPicPr>
          <p:nvPr/>
        </p:nvPicPr>
        <p:blipFill>
          <a:blip r:embed="rId4" cstate="print"/>
          <a:srcRect/>
          <a:stretch>
            <a:fillRect/>
          </a:stretch>
        </p:blipFill>
        <p:spPr bwMode="auto">
          <a:xfrm>
            <a:off x="6572264" y="1500174"/>
            <a:ext cx="2151660" cy="3500462"/>
          </a:xfrm>
          <a:prstGeom prst="rect">
            <a:avLst/>
          </a:prstGeom>
          <a:noFill/>
        </p:spPr>
      </p:pic>
      <p:pic>
        <p:nvPicPr>
          <p:cNvPr id="43012" name="Picture 4" descr="C:\Documents and Settings\SolovjevaEA\Мои документы\Мои рисунки\tmp1193-11.jpg"/>
          <p:cNvPicPr>
            <a:picLocks noChangeAspect="1" noChangeArrowheads="1"/>
          </p:cNvPicPr>
          <p:nvPr/>
        </p:nvPicPr>
        <p:blipFill>
          <a:blip r:embed="rId5" cstate="print"/>
          <a:srcRect/>
          <a:stretch>
            <a:fillRect/>
          </a:stretch>
        </p:blipFill>
        <p:spPr bwMode="auto">
          <a:xfrm>
            <a:off x="4357686" y="3786190"/>
            <a:ext cx="2009780" cy="2674781"/>
          </a:xfrm>
          <a:prstGeom prst="rect">
            <a:avLst/>
          </a:prstGeom>
          <a:noFill/>
        </p:spPr>
      </p:pic>
      <p:pic>
        <p:nvPicPr>
          <p:cNvPr id="43013" name="Picture 5" descr="C:\Documents and Settings\SolovjevaEA\Мои документы\Мои рисунки\tmp1193-12.jpg"/>
          <p:cNvPicPr>
            <a:picLocks noChangeAspect="1" noChangeArrowheads="1"/>
          </p:cNvPicPr>
          <p:nvPr/>
        </p:nvPicPr>
        <p:blipFill>
          <a:blip r:embed="rId6" cstate="print"/>
          <a:srcRect/>
          <a:stretch>
            <a:fillRect/>
          </a:stretch>
        </p:blipFill>
        <p:spPr bwMode="auto">
          <a:xfrm>
            <a:off x="2928926" y="1500174"/>
            <a:ext cx="1714512" cy="1910456"/>
          </a:xfrm>
          <a:prstGeom prst="rect">
            <a:avLst/>
          </a:prstGeom>
          <a:noFill/>
        </p:spPr>
      </p:pic>
    </p:spTree>
  </p:cSld>
  <p:clrMapOvr>
    <a:masterClrMapping/>
  </p:clrMapOvr>
  <p:transition>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Documents and Settings\SolovjevaEA\Рабочий стол\Работа завуча 2011-2012\работа завуча 2010-2011\конкурс фото\DSC03095.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Заголовок 1"/>
          <p:cNvSpPr>
            <a:spLocks noGrp="1"/>
          </p:cNvSpPr>
          <p:nvPr>
            <p:ph type="title"/>
          </p:nvPr>
        </p:nvSpPr>
        <p:spPr/>
        <p:txBody>
          <a:bodyPr>
            <a:normAutofit fontScale="90000"/>
          </a:bodyPr>
          <a:lstStyle/>
          <a:p>
            <a:r>
              <a:rPr lang="ru-RU" b="1" dirty="0" smtClean="0">
                <a:latin typeface="Times New Roman" pitchFamily="18" charset="0"/>
                <a:cs typeface="Times New Roman" pitchFamily="18" charset="0"/>
              </a:rPr>
              <a:t>РЕЗЬБА ПО КОСТИ</a:t>
            </a:r>
            <a:r>
              <a:rPr lang="ru-RU" dirty="0" smtClean="0"/>
              <a:t/>
            </a:r>
            <a:br>
              <a:rPr lang="ru-RU" dirty="0" smtClean="0"/>
            </a:br>
            <a:endParaRPr lang="ru-RU" dirty="0"/>
          </a:p>
        </p:txBody>
      </p:sp>
      <p:pic>
        <p:nvPicPr>
          <p:cNvPr id="41986" name="Picture 2" descr="C:\Documents and Settings\SolovjevaEA\Мои документы\Мои рисунки\tmp1193-16.jpg"/>
          <p:cNvPicPr>
            <a:picLocks noChangeAspect="1" noChangeArrowheads="1"/>
          </p:cNvPicPr>
          <p:nvPr/>
        </p:nvPicPr>
        <p:blipFill>
          <a:blip r:embed="rId3" cstate="print"/>
          <a:srcRect/>
          <a:stretch>
            <a:fillRect/>
          </a:stretch>
        </p:blipFill>
        <p:spPr bwMode="auto">
          <a:xfrm>
            <a:off x="1071538" y="4143380"/>
            <a:ext cx="2143140" cy="2029489"/>
          </a:xfrm>
          <a:prstGeom prst="rect">
            <a:avLst/>
          </a:prstGeom>
          <a:noFill/>
        </p:spPr>
      </p:pic>
      <p:pic>
        <p:nvPicPr>
          <p:cNvPr id="41987" name="Picture 3" descr="C:\Documents and Settings\SolovjevaEA\Мои документы\Мои рисунки\tmp1193-15.jpg"/>
          <p:cNvPicPr>
            <a:picLocks noChangeAspect="1" noChangeArrowheads="1"/>
          </p:cNvPicPr>
          <p:nvPr/>
        </p:nvPicPr>
        <p:blipFill>
          <a:blip r:embed="rId4" cstate="print"/>
          <a:srcRect/>
          <a:stretch>
            <a:fillRect/>
          </a:stretch>
        </p:blipFill>
        <p:spPr bwMode="auto">
          <a:xfrm>
            <a:off x="6500826" y="3643314"/>
            <a:ext cx="2214578" cy="2147470"/>
          </a:xfrm>
          <a:prstGeom prst="rect">
            <a:avLst/>
          </a:prstGeom>
          <a:noFill/>
        </p:spPr>
      </p:pic>
      <p:pic>
        <p:nvPicPr>
          <p:cNvPr id="41988" name="Picture 4" descr="C:\Documents and Settings\SolovjevaEA\Мои документы\Мои рисунки\tmp1193-14.jpg"/>
          <p:cNvPicPr>
            <a:picLocks noChangeAspect="1" noChangeArrowheads="1"/>
          </p:cNvPicPr>
          <p:nvPr/>
        </p:nvPicPr>
        <p:blipFill>
          <a:blip r:embed="rId5" cstate="print"/>
          <a:srcRect/>
          <a:stretch>
            <a:fillRect/>
          </a:stretch>
        </p:blipFill>
        <p:spPr bwMode="auto">
          <a:xfrm>
            <a:off x="785786" y="1785926"/>
            <a:ext cx="2500330" cy="1642008"/>
          </a:xfrm>
          <a:prstGeom prst="rect">
            <a:avLst/>
          </a:prstGeom>
          <a:noFill/>
        </p:spPr>
      </p:pic>
      <p:pic>
        <p:nvPicPr>
          <p:cNvPr id="41989" name="Picture 5" descr="C:\Documents and Settings\SolovjevaEA\Мои документы\Мои рисунки\tmp1193-13.jpg"/>
          <p:cNvPicPr>
            <a:picLocks noChangeAspect="1" noChangeArrowheads="1"/>
          </p:cNvPicPr>
          <p:nvPr/>
        </p:nvPicPr>
        <p:blipFill>
          <a:blip r:embed="rId6" cstate="print"/>
          <a:srcRect/>
          <a:stretch>
            <a:fillRect/>
          </a:stretch>
        </p:blipFill>
        <p:spPr bwMode="auto">
          <a:xfrm>
            <a:off x="3643306" y="1285860"/>
            <a:ext cx="2347920" cy="3627011"/>
          </a:xfrm>
          <a:prstGeom prst="rect">
            <a:avLst/>
          </a:prstGeom>
          <a:noFill/>
        </p:spPr>
      </p:pic>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C:\Documents and Settings\SolovjevaEA\Рабочий стол\Работа завуча 2011-2012\работа завуча 2010-2011\конкурс фото\DSC03095.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Заголовок 1"/>
          <p:cNvSpPr>
            <a:spLocks noGrp="1"/>
          </p:cNvSpPr>
          <p:nvPr>
            <p:ph type="title"/>
          </p:nvPr>
        </p:nvSpPr>
        <p:spPr/>
        <p:txBody>
          <a:bodyPr>
            <a:normAutofit fontScale="90000"/>
          </a:bodyPr>
          <a:lstStyle/>
          <a:p>
            <a:r>
              <a:rPr lang="ru-RU" b="1" dirty="0" smtClean="0">
                <a:latin typeface="Times New Roman" pitchFamily="18" charset="0"/>
                <a:cs typeface="Times New Roman" pitchFamily="18" charset="0"/>
              </a:rPr>
              <a:t>ПЛЕТЕНИЕ ИЗ КОРНЕЙ КЕДРА И ТРАВЫ</a:t>
            </a:r>
            <a:endParaRPr lang="ru-RU" dirty="0">
              <a:latin typeface="Times New Roman" pitchFamily="18" charset="0"/>
              <a:cs typeface="Times New Roman" pitchFamily="18" charset="0"/>
            </a:endParaRPr>
          </a:p>
        </p:txBody>
      </p:sp>
      <p:pic>
        <p:nvPicPr>
          <p:cNvPr id="40962" name="Picture 2" descr="C:\Documents and Settings\SolovjevaEA\Мои документы\Мои рисунки\tmp1193-17.jpg"/>
          <p:cNvPicPr>
            <a:picLocks noChangeAspect="1" noChangeArrowheads="1"/>
          </p:cNvPicPr>
          <p:nvPr/>
        </p:nvPicPr>
        <p:blipFill>
          <a:blip r:embed="rId3" cstate="print"/>
          <a:srcRect/>
          <a:stretch>
            <a:fillRect/>
          </a:stretch>
        </p:blipFill>
        <p:spPr bwMode="auto">
          <a:xfrm>
            <a:off x="857224" y="1928802"/>
            <a:ext cx="1857388" cy="1661873"/>
          </a:xfrm>
          <a:prstGeom prst="rect">
            <a:avLst/>
          </a:prstGeom>
          <a:noFill/>
        </p:spPr>
      </p:pic>
      <p:pic>
        <p:nvPicPr>
          <p:cNvPr id="40963" name="Picture 3" descr="C:\Documents and Settings\SolovjevaEA\Мои документы\Мои рисунки\tmp1193-18.jpg"/>
          <p:cNvPicPr>
            <a:picLocks noChangeAspect="1" noChangeArrowheads="1"/>
          </p:cNvPicPr>
          <p:nvPr/>
        </p:nvPicPr>
        <p:blipFill>
          <a:blip r:embed="rId4" cstate="print"/>
          <a:srcRect/>
          <a:stretch>
            <a:fillRect/>
          </a:stretch>
        </p:blipFill>
        <p:spPr bwMode="auto">
          <a:xfrm>
            <a:off x="6643702" y="1928802"/>
            <a:ext cx="2071702" cy="1576967"/>
          </a:xfrm>
          <a:prstGeom prst="rect">
            <a:avLst/>
          </a:prstGeom>
          <a:noFill/>
        </p:spPr>
      </p:pic>
      <p:pic>
        <p:nvPicPr>
          <p:cNvPr id="40964" name="Picture 4" descr="C:\Documents and Settings\SolovjevaEA\Мои документы\Мои рисунки\tmp1193-19.jpg"/>
          <p:cNvPicPr>
            <a:picLocks noChangeAspect="1" noChangeArrowheads="1"/>
          </p:cNvPicPr>
          <p:nvPr/>
        </p:nvPicPr>
        <p:blipFill>
          <a:blip r:embed="rId5" cstate="print"/>
          <a:srcRect/>
          <a:stretch>
            <a:fillRect/>
          </a:stretch>
        </p:blipFill>
        <p:spPr bwMode="auto">
          <a:xfrm>
            <a:off x="3857620" y="2214554"/>
            <a:ext cx="1943438" cy="2571768"/>
          </a:xfrm>
          <a:prstGeom prst="rect">
            <a:avLst/>
          </a:prstGeom>
          <a:noFill/>
        </p:spPr>
      </p:pic>
      <p:pic>
        <p:nvPicPr>
          <p:cNvPr id="40965" name="Picture 5" descr="C:\Documents and Settings\SolovjevaEA\Мои документы\Мои рисунки\tmp1193-20.jpg"/>
          <p:cNvPicPr>
            <a:picLocks noChangeAspect="1" noChangeArrowheads="1"/>
          </p:cNvPicPr>
          <p:nvPr/>
        </p:nvPicPr>
        <p:blipFill>
          <a:blip r:embed="rId6" cstate="print"/>
          <a:srcRect/>
          <a:stretch>
            <a:fillRect/>
          </a:stretch>
        </p:blipFill>
        <p:spPr bwMode="auto">
          <a:xfrm>
            <a:off x="6858016" y="3929066"/>
            <a:ext cx="1885964" cy="2571768"/>
          </a:xfrm>
          <a:prstGeom prst="rect">
            <a:avLst/>
          </a:prstGeom>
          <a:noFill/>
        </p:spPr>
      </p:pic>
      <p:pic>
        <p:nvPicPr>
          <p:cNvPr id="40966" name="Picture 6" descr="C:\Documents and Settings\SolovjevaEA\Мои документы\Мои рисунки\tmp1193-21.jpg"/>
          <p:cNvPicPr>
            <a:picLocks noChangeAspect="1" noChangeArrowheads="1"/>
          </p:cNvPicPr>
          <p:nvPr/>
        </p:nvPicPr>
        <p:blipFill>
          <a:blip r:embed="rId7" cstate="print"/>
          <a:srcRect/>
          <a:stretch>
            <a:fillRect/>
          </a:stretch>
        </p:blipFill>
        <p:spPr bwMode="auto">
          <a:xfrm>
            <a:off x="571472" y="4357694"/>
            <a:ext cx="2500330" cy="1813216"/>
          </a:xfrm>
          <a:prstGeom prst="rect">
            <a:avLst/>
          </a:prstGeom>
          <a:noFill/>
        </p:spPr>
      </p:pic>
    </p:spTree>
  </p:cSld>
  <p:clrMapOvr>
    <a:masterClrMapping/>
  </p:clrMapOvr>
  <p:transition>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C:\Documents and Settings\SolovjevaEA\Рабочий стол\Работа завуча 2011-2012\работа завуча 2010-2011\конкурс фото\DSC03095.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РЕЗЬБА ПО ДЕРЕВУ</a:t>
            </a:r>
            <a:endParaRPr lang="ru-RU" dirty="0">
              <a:latin typeface="Times New Roman" pitchFamily="18" charset="0"/>
              <a:cs typeface="Times New Roman" pitchFamily="18" charset="0"/>
            </a:endParaRPr>
          </a:p>
        </p:txBody>
      </p:sp>
      <p:pic>
        <p:nvPicPr>
          <p:cNvPr id="39948" name="Picture 12" descr="C:\Documents and Settings\SolovjevaEA\Мои документы\Мои рисунки\tmp1193-23.jpg"/>
          <p:cNvPicPr>
            <a:picLocks noChangeAspect="1" noChangeArrowheads="1"/>
          </p:cNvPicPr>
          <p:nvPr/>
        </p:nvPicPr>
        <p:blipFill>
          <a:blip r:embed="rId3" cstate="print"/>
          <a:srcRect/>
          <a:stretch>
            <a:fillRect/>
          </a:stretch>
        </p:blipFill>
        <p:spPr bwMode="auto">
          <a:xfrm>
            <a:off x="428596" y="1500174"/>
            <a:ext cx="1928826" cy="1421240"/>
          </a:xfrm>
          <a:prstGeom prst="rect">
            <a:avLst/>
          </a:prstGeom>
          <a:noFill/>
        </p:spPr>
      </p:pic>
      <p:pic>
        <p:nvPicPr>
          <p:cNvPr id="39949" name="Picture 13" descr="C:\Documents and Settings\SolovjevaEA\Мои документы\Мои рисунки\tmp1193-25.jpg"/>
          <p:cNvPicPr>
            <a:picLocks noChangeAspect="1" noChangeArrowheads="1"/>
          </p:cNvPicPr>
          <p:nvPr/>
        </p:nvPicPr>
        <p:blipFill>
          <a:blip r:embed="rId4" cstate="print"/>
          <a:srcRect/>
          <a:stretch>
            <a:fillRect/>
          </a:stretch>
        </p:blipFill>
        <p:spPr bwMode="auto">
          <a:xfrm>
            <a:off x="6643703" y="1214422"/>
            <a:ext cx="1857388" cy="2471862"/>
          </a:xfrm>
          <a:prstGeom prst="rect">
            <a:avLst/>
          </a:prstGeom>
          <a:noFill/>
        </p:spPr>
      </p:pic>
      <p:pic>
        <p:nvPicPr>
          <p:cNvPr id="39950" name="Picture 14" descr="C:\Documents and Settings\SolovjevaEA\Мои документы\Мои рисунки\tmp1193-24.jpg"/>
          <p:cNvPicPr>
            <a:picLocks noChangeAspect="1" noChangeArrowheads="1"/>
          </p:cNvPicPr>
          <p:nvPr/>
        </p:nvPicPr>
        <p:blipFill>
          <a:blip r:embed="rId5" cstate="print"/>
          <a:srcRect/>
          <a:stretch>
            <a:fillRect/>
          </a:stretch>
        </p:blipFill>
        <p:spPr bwMode="auto">
          <a:xfrm>
            <a:off x="3428992" y="2428868"/>
            <a:ext cx="2368179" cy="1466857"/>
          </a:xfrm>
          <a:prstGeom prst="rect">
            <a:avLst/>
          </a:prstGeom>
          <a:noFill/>
        </p:spPr>
      </p:pic>
      <p:pic>
        <p:nvPicPr>
          <p:cNvPr id="39951" name="Picture 15" descr="C:\Documents and Settings\SolovjevaEA\Мои документы\Мои рисунки\tmp1193-22.jpg"/>
          <p:cNvPicPr>
            <a:picLocks noChangeAspect="1" noChangeArrowheads="1"/>
          </p:cNvPicPr>
          <p:nvPr/>
        </p:nvPicPr>
        <p:blipFill>
          <a:blip r:embed="rId6" cstate="print"/>
          <a:srcRect/>
          <a:stretch>
            <a:fillRect/>
          </a:stretch>
        </p:blipFill>
        <p:spPr bwMode="auto">
          <a:xfrm>
            <a:off x="5929322" y="4357694"/>
            <a:ext cx="2643206" cy="1735837"/>
          </a:xfrm>
          <a:prstGeom prst="rect">
            <a:avLst/>
          </a:prstGeom>
          <a:noFill/>
        </p:spPr>
      </p:pic>
      <p:pic>
        <p:nvPicPr>
          <p:cNvPr id="39952" name="Picture 16" descr="C:\Documents and Settings\SolovjevaEA\Мои документы\Мои рисунки\tmp1193-26.jpg"/>
          <p:cNvPicPr>
            <a:picLocks noChangeAspect="1" noChangeArrowheads="1"/>
          </p:cNvPicPr>
          <p:nvPr/>
        </p:nvPicPr>
        <p:blipFill>
          <a:blip r:embed="rId7" cstate="print"/>
          <a:srcRect/>
          <a:stretch>
            <a:fillRect/>
          </a:stretch>
        </p:blipFill>
        <p:spPr bwMode="auto">
          <a:xfrm>
            <a:off x="714348" y="3206002"/>
            <a:ext cx="2071702" cy="2813804"/>
          </a:xfrm>
          <a:prstGeom prst="rect">
            <a:avLst/>
          </a:prstGeom>
          <a:noFill/>
        </p:spPr>
      </p:pic>
    </p:spTree>
  </p:cSld>
  <p:clrMapOvr>
    <a:masterClrMapping/>
  </p:clrMapOvr>
  <p:transition>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Documents and Settings\SolovjevaEA\Рабочий стол\Работа завуча 2011-2012\работа завуча 2010-2011\конкурс фото\DSC03095.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Заголовок 1"/>
          <p:cNvSpPr>
            <a:spLocks noGrp="1"/>
          </p:cNvSpPr>
          <p:nvPr>
            <p:ph type="title"/>
          </p:nvPr>
        </p:nvSpPr>
        <p:spPr/>
        <p:txBody>
          <a:bodyPr>
            <a:normAutofit fontScale="90000"/>
          </a:bodyPr>
          <a:lstStyle/>
          <a:p>
            <a:r>
              <a:rPr lang="ru-RU" b="1" dirty="0" smtClean="0">
                <a:latin typeface="Times New Roman" pitchFamily="18" charset="0"/>
                <a:cs typeface="Times New Roman" pitchFamily="18" charset="0"/>
              </a:rPr>
              <a:t>ВЯЗАНИЕ, ВЫШИВКА НИТКАМИ</a:t>
            </a:r>
            <a:endParaRPr lang="ru-RU" dirty="0">
              <a:latin typeface="Times New Roman" pitchFamily="18" charset="0"/>
              <a:cs typeface="Times New Roman" pitchFamily="18" charset="0"/>
            </a:endParaRPr>
          </a:p>
        </p:txBody>
      </p:sp>
      <p:pic>
        <p:nvPicPr>
          <p:cNvPr id="37899" name="Picture 11" descr="C:\Documents and Settings\SolovjevaEA\Мои документы\Мои рисунки\tmp1193-46.jpg"/>
          <p:cNvPicPr>
            <a:picLocks noChangeAspect="1" noChangeArrowheads="1"/>
          </p:cNvPicPr>
          <p:nvPr/>
        </p:nvPicPr>
        <p:blipFill>
          <a:blip r:embed="rId3" cstate="print"/>
          <a:srcRect/>
          <a:stretch>
            <a:fillRect/>
          </a:stretch>
        </p:blipFill>
        <p:spPr bwMode="auto">
          <a:xfrm>
            <a:off x="3571868" y="2214554"/>
            <a:ext cx="2147898" cy="2937566"/>
          </a:xfrm>
          <a:prstGeom prst="rect">
            <a:avLst/>
          </a:prstGeom>
          <a:noFill/>
        </p:spPr>
      </p:pic>
      <p:pic>
        <p:nvPicPr>
          <p:cNvPr id="37900" name="Picture 12" descr="C:\Documents and Settings\SolovjevaEA\Мои документы\Мои рисунки\tmp1193-47.jpg"/>
          <p:cNvPicPr>
            <a:picLocks noChangeAspect="1" noChangeArrowheads="1"/>
          </p:cNvPicPr>
          <p:nvPr/>
        </p:nvPicPr>
        <p:blipFill>
          <a:blip r:embed="rId4" cstate="print"/>
          <a:srcRect/>
          <a:stretch>
            <a:fillRect/>
          </a:stretch>
        </p:blipFill>
        <p:spPr bwMode="auto">
          <a:xfrm>
            <a:off x="6643702" y="1643050"/>
            <a:ext cx="2286016" cy="2750094"/>
          </a:xfrm>
          <a:prstGeom prst="rect">
            <a:avLst/>
          </a:prstGeom>
          <a:noFill/>
        </p:spPr>
      </p:pic>
      <p:pic>
        <p:nvPicPr>
          <p:cNvPr id="37901" name="Picture 13" descr="C:\Documents and Settings\SolovjevaEA\Мои документы\Мои рисунки\tmp1193-48.jpg"/>
          <p:cNvPicPr>
            <a:picLocks noChangeAspect="1" noChangeArrowheads="1"/>
          </p:cNvPicPr>
          <p:nvPr/>
        </p:nvPicPr>
        <p:blipFill>
          <a:blip r:embed="rId5" cstate="print"/>
          <a:srcRect/>
          <a:stretch>
            <a:fillRect/>
          </a:stretch>
        </p:blipFill>
        <p:spPr bwMode="auto">
          <a:xfrm>
            <a:off x="6357950" y="4786322"/>
            <a:ext cx="2492267" cy="1643050"/>
          </a:xfrm>
          <a:prstGeom prst="rect">
            <a:avLst/>
          </a:prstGeom>
          <a:noFill/>
        </p:spPr>
      </p:pic>
      <p:pic>
        <p:nvPicPr>
          <p:cNvPr id="37902" name="Picture 14" descr="C:\Documents and Settings\SolovjevaEA\Мои документы\Мои рисунки\tmp1193-49.jpg"/>
          <p:cNvPicPr>
            <a:picLocks noChangeAspect="1" noChangeArrowheads="1"/>
          </p:cNvPicPr>
          <p:nvPr/>
        </p:nvPicPr>
        <p:blipFill>
          <a:blip r:embed="rId6" cstate="print"/>
          <a:srcRect/>
          <a:stretch>
            <a:fillRect/>
          </a:stretch>
        </p:blipFill>
        <p:spPr bwMode="auto">
          <a:xfrm>
            <a:off x="714348" y="2000240"/>
            <a:ext cx="2214578" cy="1817937"/>
          </a:xfrm>
          <a:prstGeom prst="rect">
            <a:avLst/>
          </a:prstGeom>
          <a:noFill/>
        </p:spPr>
      </p:pic>
    </p:spTree>
  </p:cSld>
  <p:clrMapOvr>
    <a:masterClrMapping/>
  </p:clrMapOvr>
  <p:transition>
    <p:diamon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575</Words>
  <Application>Microsoft Office PowerPoint</Application>
  <PresentationFormat>Экран (4:3)</PresentationFormat>
  <Paragraphs>64</Paragraphs>
  <Slides>24</Slides>
  <Notes>4</Notes>
  <HiddenSlides>0</HiddenSlides>
  <MMClips>1</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Презентация PowerPoint</vt:lpstr>
      <vt:lpstr>Югра – мой дом.</vt:lpstr>
      <vt:lpstr>РАБОТА С БЕРЕСТОЙ</vt:lpstr>
      <vt:lpstr>РАБОТА С МЕХОМ</vt:lpstr>
      <vt:lpstr>РАБОТА С РОВДУГОЙ И РЫБЬЕЙ КОЖЕЙ</vt:lpstr>
      <vt:lpstr>РЕЗЬБА ПО КОСТИ </vt:lpstr>
      <vt:lpstr>ПЛЕТЕНИЕ ИЗ КОРНЕЙ КЕДРА И ТРАВЫ</vt:lpstr>
      <vt:lpstr>РЕЗЬБА ПО ДЕРЕВУ</vt:lpstr>
      <vt:lpstr>ВЯЗАНИЕ, ВЫШИВКА НИТКАМИ</vt:lpstr>
      <vt:lpstr>Работа с бисером</vt:lpstr>
      <vt:lpstr>РАБОТА С ТКАНЬЮ</vt:lpstr>
      <vt:lpstr>ТКАЧЕСТВО</vt:lpstr>
      <vt:lpstr>РАБОТА С ГЛИНОЙ</vt:lpstr>
      <vt:lpstr> Орнаменты ханты и манси </vt:lpstr>
      <vt:lpstr>Змея</vt:lpstr>
      <vt:lpstr>   Орнамент «заячьи ушки» применяется в  основном при украшении детских вещей: по мифологическим преданиям, зайчиха относится к лесным женским духам. «Заячьи ушки» связаны с плодородием.    </vt:lpstr>
      <vt:lpstr>Солнце</vt:lpstr>
      <vt:lpstr>Презентация PowerPoint</vt:lpstr>
      <vt:lpstr>Презентация PowerPoint</vt:lpstr>
      <vt:lpstr>Презентация PowerPoint</vt:lpstr>
      <vt:lpstr>Презентация PowerPoint</vt:lpstr>
      <vt:lpstr> Изображение птицы глухаря,  исследователи указывали на магическое значение «Птицы сна».  </vt:lpstr>
      <vt:lpstr>  «Крест» сегодня имеет двойную нагрузку: более древнюю и христианскую,  хотя обе нагрузки совпадают в том плане, что несут функцию охраны. Первое значение данного знака (только косой крест). Это ограничение мира людей от враждебных сущностей иного мира.  </vt:lpstr>
      <vt:lpstr>Изготовление украшения из кожи с орнаментом</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Орнамент в искусстве народов ханты манси</dc:title>
  <dc:creator>xxx</dc:creator>
  <cp:lastModifiedBy>xxx</cp:lastModifiedBy>
  <cp:revision>41</cp:revision>
  <dcterms:modified xsi:type="dcterms:W3CDTF">2015-11-06T16:52:05Z</dcterms:modified>
</cp:coreProperties>
</file>