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58" r:id="rId5"/>
    <p:sldId id="261" r:id="rId6"/>
    <p:sldId id="263" r:id="rId7"/>
    <p:sldId id="264" r:id="rId8"/>
    <p:sldId id="265" r:id="rId9"/>
    <p:sldId id="262"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6" d="100"/>
          <a:sy n="106" d="100"/>
        </p:scale>
        <p:origin x="-324" y="3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2EFB7D7-C8A5-42B7-B8D0-DAE5DF002AE2}" type="datetimeFigureOut">
              <a:rPr lang="ru-RU" smtClean="0"/>
              <a:pPr/>
              <a:t>01.06.2017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94B307-2B20-4DF4-B43B-336F3DD0B1D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2EFB7D7-C8A5-42B7-B8D0-DAE5DF002AE2}" type="datetimeFigureOut">
              <a:rPr lang="ru-RU" smtClean="0"/>
              <a:pPr/>
              <a:t>01.06.2017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94B307-2B20-4DF4-B43B-336F3DD0B1D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2EFB7D7-C8A5-42B7-B8D0-DAE5DF002AE2}" type="datetimeFigureOut">
              <a:rPr lang="ru-RU" smtClean="0"/>
              <a:pPr/>
              <a:t>01.06.2017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94B307-2B20-4DF4-B43B-336F3DD0B1D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2EFB7D7-C8A5-42B7-B8D0-DAE5DF002AE2}" type="datetimeFigureOut">
              <a:rPr lang="ru-RU" smtClean="0"/>
              <a:pPr/>
              <a:t>01.06.2017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94B307-2B20-4DF4-B43B-336F3DD0B1D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2EFB7D7-C8A5-42B7-B8D0-DAE5DF002AE2}" type="datetimeFigureOut">
              <a:rPr lang="ru-RU" smtClean="0"/>
              <a:pPr/>
              <a:t>01.06.2017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94B307-2B20-4DF4-B43B-336F3DD0B1D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2EFB7D7-C8A5-42B7-B8D0-DAE5DF002AE2}" type="datetimeFigureOut">
              <a:rPr lang="ru-RU" smtClean="0"/>
              <a:pPr/>
              <a:t>01.06.2017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494B307-2B20-4DF4-B43B-336F3DD0B1D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2EFB7D7-C8A5-42B7-B8D0-DAE5DF002AE2}" type="datetimeFigureOut">
              <a:rPr lang="ru-RU" smtClean="0"/>
              <a:pPr/>
              <a:t>01.06.2017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494B307-2B20-4DF4-B43B-336F3DD0B1D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2EFB7D7-C8A5-42B7-B8D0-DAE5DF002AE2}" type="datetimeFigureOut">
              <a:rPr lang="ru-RU" smtClean="0"/>
              <a:pPr/>
              <a:t>01.06.2017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494B307-2B20-4DF4-B43B-336F3DD0B1D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2EFB7D7-C8A5-42B7-B8D0-DAE5DF002AE2}" type="datetimeFigureOut">
              <a:rPr lang="ru-RU" smtClean="0"/>
              <a:pPr/>
              <a:t>01.06.2017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494B307-2B20-4DF4-B43B-336F3DD0B1D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2EFB7D7-C8A5-42B7-B8D0-DAE5DF002AE2}" type="datetimeFigureOut">
              <a:rPr lang="ru-RU" smtClean="0"/>
              <a:pPr/>
              <a:t>01.06.2017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494B307-2B20-4DF4-B43B-336F3DD0B1D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2EFB7D7-C8A5-42B7-B8D0-DAE5DF002AE2}" type="datetimeFigureOut">
              <a:rPr lang="ru-RU" smtClean="0"/>
              <a:pPr/>
              <a:t>01.06.2017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494B307-2B20-4DF4-B43B-336F3DD0B1D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FB7D7-C8A5-42B7-B8D0-DAE5DF002AE2}" type="datetimeFigureOut">
              <a:rPr lang="ru-RU" smtClean="0"/>
              <a:pPr/>
              <a:t>01.06.2017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94B307-2B20-4DF4-B43B-336F3DD0B1D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16.png"/><Relationship Id="rId3" Type="http://schemas.openxmlformats.org/officeDocument/2006/relationships/image" Target="../media/image23.jpeg"/><Relationship Id="rId7" Type="http://schemas.openxmlformats.org/officeDocument/2006/relationships/image" Target="../media/image26.png"/><Relationship Id="rId12" Type="http://schemas.openxmlformats.org/officeDocument/2006/relationships/image" Target="../media/image31.jpeg"/><Relationship Id="rId17" Type="http://schemas.openxmlformats.org/officeDocument/2006/relationships/image" Target="../media/image36.png"/><Relationship Id="rId2" Type="http://schemas.openxmlformats.org/officeDocument/2006/relationships/image" Target="../media/image1.png"/><Relationship Id="rId16" Type="http://schemas.openxmlformats.org/officeDocument/2006/relationships/image" Target="../media/image35.png"/><Relationship Id="rId20"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png"/><Relationship Id="rId15" Type="http://schemas.openxmlformats.org/officeDocument/2006/relationships/image" Target="../media/image34.jpeg"/><Relationship Id="rId10" Type="http://schemas.openxmlformats.org/officeDocument/2006/relationships/image" Target="../media/image29.pn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8.png"/><Relationship Id="rId14" Type="http://schemas.openxmlformats.org/officeDocument/2006/relationships/image" Target="../media/image33.jpeg"/></Relationships>
</file>

<file path=ppt/slides/_rels/slide3.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jpeg"/></Relationships>
</file>

<file path=ppt/slides/_rels/slide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jpeg"/></Relationships>
</file>

<file path=ppt/slides/_rels/slide6.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54.png"/></Relationships>
</file>

<file path=ppt/slides/_rels/slide7.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8.jpeg"/><Relationship Id="rId7"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0.png"/><Relationship Id="rId4" Type="http://schemas.openxmlformats.org/officeDocument/2006/relationships/image" Target="../media/image59.png"/></Relationships>
</file>

<file path=ppt/slides/_rels/slide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5.jpeg"/><Relationship Id="rId4" Type="http://schemas.openxmlformats.org/officeDocument/2006/relationships/image" Target="../media/image64.jpeg"/></Relationships>
</file>

<file path=ppt/slides/_rels/slide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0D39~1\AppData\Local\Temp\Rar$DI03.779\шаблон.png"/>
          <p:cNvPicPr>
            <a:picLocks noChangeAspect="1" noChangeArrowheads="1"/>
          </p:cNvPicPr>
          <p:nvPr/>
        </p:nvPicPr>
        <p:blipFill>
          <a:blip r:embed="rId2" cstate="print"/>
          <a:srcRect/>
          <a:stretch>
            <a:fillRect/>
          </a:stretch>
        </p:blipFill>
        <p:spPr bwMode="auto">
          <a:xfrm>
            <a:off x="0" y="1"/>
            <a:ext cx="9144000" cy="6857999"/>
          </a:xfrm>
          <a:prstGeom prst="rect">
            <a:avLst/>
          </a:prstGeom>
          <a:noFill/>
        </p:spPr>
      </p:pic>
      <p:sp>
        <p:nvSpPr>
          <p:cNvPr id="4" name="Прямоугольник 3"/>
          <p:cNvSpPr/>
          <p:nvPr/>
        </p:nvSpPr>
        <p:spPr>
          <a:xfrm>
            <a:off x="539552" y="548680"/>
            <a:ext cx="3672408" cy="1200329"/>
          </a:xfrm>
          <a:prstGeom prst="rect">
            <a:avLst/>
          </a:prstGeom>
        </p:spPr>
        <p:txBody>
          <a:bodyPr wrap="square">
            <a:spAutoFit/>
          </a:bodyPr>
          <a:lstStyle/>
          <a:p>
            <a:pPr algn="ctr"/>
            <a:r>
              <a:rPr lang="ru-RU" b="1" dirty="0">
                <a:solidFill>
                  <a:srgbClr val="00B050"/>
                </a:solidFill>
              </a:rPr>
              <a:t>Игры на формирование пространственных представлений: слева, справа, вверху, внизу, впереди, сзади, далеко, </a:t>
            </a:r>
            <a:r>
              <a:rPr lang="ru-RU" b="1" dirty="0" smtClean="0">
                <a:solidFill>
                  <a:srgbClr val="00B050"/>
                </a:solidFill>
              </a:rPr>
              <a:t>близко</a:t>
            </a:r>
            <a:endParaRPr lang="ru-RU" dirty="0">
              <a:solidFill>
                <a:srgbClr val="00B050"/>
              </a:solidFill>
            </a:endParaRPr>
          </a:p>
        </p:txBody>
      </p:sp>
      <p:sp>
        <p:nvSpPr>
          <p:cNvPr id="5" name="Прямоугольник 4"/>
          <p:cNvSpPr/>
          <p:nvPr/>
        </p:nvSpPr>
        <p:spPr>
          <a:xfrm>
            <a:off x="4860032" y="332656"/>
            <a:ext cx="3888432" cy="1754326"/>
          </a:xfrm>
          <a:prstGeom prst="rect">
            <a:avLst/>
          </a:prstGeom>
        </p:spPr>
        <p:txBody>
          <a:bodyPr wrap="square">
            <a:spAutoFit/>
          </a:bodyPr>
          <a:lstStyle/>
          <a:p>
            <a:pPr algn="ctr"/>
            <a:r>
              <a:rPr lang="ru-RU" sz="1200" b="1" dirty="0"/>
              <a:t>Игра «Что справа</a:t>
            </a:r>
            <a:r>
              <a:rPr lang="ru-RU" sz="1200" b="1" dirty="0" smtClean="0"/>
              <a:t>»</a:t>
            </a:r>
          </a:p>
          <a:p>
            <a:r>
              <a:rPr lang="ru-RU" sz="1200" dirty="0"/>
              <a:t> Дети </a:t>
            </a:r>
            <a:r>
              <a:rPr lang="ru-RU" sz="1200" dirty="0" smtClean="0"/>
              <a:t>стоят вокруг игрушек, которые расположены по квадрату.</a:t>
            </a:r>
            <a:endParaRPr lang="ru-RU" sz="1200" dirty="0"/>
          </a:p>
          <a:p>
            <a:pPr algn="just"/>
            <a:r>
              <a:rPr lang="ru-RU" sz="1200" b="1" dirty="0"/>
              <a:t>Вариант 1.</a:t>
            </a:r>
            <a:r>
              <a:rPr lang="ru-RU" sz="1200" dirty="0"/>
              <a:t> Воспитатель просит детей вспомнить, где у них правая рука. Затем одному из детей предлагается встать в </a:t>
            </a:r>
            <a:r>
              <a:rPr lang="ru-RU" sz="1200" dirty="0" smtClean="0"/>
              <a:t>центр </a:t>
            </a:r>
            <a:r>
              <a:rPr lang="ru-RU" sz="1200" dirty="0"/>
              <a:t>и назвать – какие игрушки расположены справа от него. При этом каждый следующий ребёнок повёрнут в другом направлении по сравнению с предыдущим</a:t>
            </a:r>
            <a:r>
              <a:rPr lang="ru-RU" sz="1200" dirty="0" smtClean="0"/>
              <a:t>.</a:t>
            </a:r>
            <a:endParaRPr lang="ru-RU" sz="1200" dirty="0"/>
          </a:p>
        </p:txBody>
      </p:sp>
      <p:sp>
        <p:nvSpPr>
          <p:cNvPr id="6" name="Прямоугольник 5"/>
          <p:cNvSpPr/>
          <p:nvPr/>
        </p:nvSpPr>
        <p:spPr>
          <a:xfrm>
            <a:off x="611560" y="3789040"/>
            <a:ext cx="3672408" cy="1938992"/>
          </a:xfrm>
          <a:prstGeom prst="rect">
            <a:avLst/>
          </a:prstGeom>
        </p:spPr>
        <p:txBody>
          <a:bodyPr wrap="square">
            <a:spAutoFit/>
          </a:bodyPr>
          <a:lstStyle/>
          <a:p>
            <a:pPr algn="ctr"/>
            <a:r>
              <a:rPr lang="ru-RU" sz="1200" b="1" dirty="0" smtClean="0"/>
              <a:t>Игра «Что справа»</a:t>
            </a:r>
          </a:p>
          <a:p>
            <a:pPr algn="ctr"/>
            <a:endParaRPr lang="ru-RU" sz="1200" b="1" dirty="0" smtClean="0"/>
          </a:p>
          <a:p>
            <a:pPr algn="just"/>
            <a:r>
              <a:rPr lang="ru-RU" sz="1200" b="1" dirty="0" smtClean="0"/>
              <a:t>Вариант 2.</a:t>
            </a:r>
            <a:r>
              <a:rPr lang="ru-RU" sz="1200" dirty="0" smtClean="0"/>
              <a:t> Воспитатель или кто-нибудь из детей называет игрушки, расположенные в одном ряду и просят ребёнка, находящегося в центре назвать – с какой они стороны.</a:t>
            </a:r>
          </a:p>
          <a:p>
            <a:pPr algn="just"/>
            <a:endParaRPr lang="ru-RU" sz="1200" dirty="0" smtClean="0"/>
          </a:p>
          <a:p>
            <a:pPr algn="just"/>
            <a:r>
              <a:rPr lang="ru-RU" sz="1200" b="1" dirty="0" smtClean="0"/>
              <a:t>Вариант 3</a:t>
            </a:r>
            <a:r>
              <a:rPr lang="ru-RU" sz="1200" dirty="0" smtClean="0"/>
              <a:t>. Воспитатель просит одного из детей встать так, чтобы игрушки, сидящие по одной из сторон  (называет их), были справа от него.</a:t>
            </a:r>
            <a:endParaRPr lang="ru-RU" sz="1200" dirty="0"/>
          </a:p>
        </p:txBody>
      </p:sp>
      <p:pic>
        <p:nvPicPr>
          <p:cNvPr id="1027" name="Picture 3" descr="K:\Люди 5\2b25ffc0ff0f.png"/>
          <p:cNvPicPr>
            <a:picLocks noChangeAspect="1" noChangeArrowheads="1"/>
          </p:cNvPicPr>
          <p:nvPr/>
        </p:nvPicPr>
        <p:blipFill>
          <a:blip r:embed="rId3" cstate="print"/>
          <a:srcRect/>
          <a:stretch>
            <a:fillRect/>
          </a:stretch>
        </p:blipFill>
        <p:spPr bwMode="auto">
          <a:xfrm>
            <a:off x="6660232" y="2060848"/>
            <a:ext cx="508500" cy="720000"/>
          </a:xfrm>
          <a:prstGeom prst="rect">
            <a:avLst/>
          </a:prstGeom>
          <a:noFill/>
        </p:spPr>
      </p:pic>
      <p:pic>
        <p:nvPicPr>
          <p:cNvPr id="1028" name="Picture 4" descr="K:\Звери\0cac3a091609.png"/>
          <p:cNvPicPr>
            <a:picLocks noChangeAspect="1" noChangeArrowheads="1"/>
          </p:cNvPicPr>
          <p:nvPr/>
        </p:nvPicPr>
        <p:blipFill>
          <a:blip r:embed="rId4" cstate="print"/>
          <a:srcRect/>
          <a:stretch>
            <a:fillRect/>
          </a:stretch>
        </p:blipFill>
        <p:spPr bwMode="auto">
          <a:xfrm>
            <a:off x="7020272" y="1844824"/>
            <a:ext cx="360000" cy="360000"/>
          </a:xfrm>
          <a:prstGeom prst="rect">
            <a:avLst/>
          </a:prstGeom>
          <a:noFill/>
        </p:spPr>
      </p:pic>
      <p:pic>
        <p:nvPicPr>
          <p:cNvPr id="1029" name="Picture 5" descr="K:\Звери\0dcb8bbcfda4.png"/>
          <p:cNvPicPr>
            <a:picLocks noChangeAspect="1" noChangeArrowheads="1"/>
          </p:cNvPicPr>
          <p:nvPr/>
        </p:nvPicPr>
        <p:blipFill>
          <a:blip r:embed="rId5" cstate="print"/>
          <a:srcRect/>
          <a:stretch>
            <a:fillRect/>
          </a:stretch>
        </p:blipFill>
        <p:spPr bwMode="auto">
          <a:xfrm>
            <a:off x="7164288" y="2636912"/>
            <a:ext cx="360000" cy="360000"/>
          </a:xfrm>
          <a:prstGeom prst="rect">
            <a:avLst/>
          </a:prstGeom>
          <a:noFill/>
        </p:spPr>
      </p:pic>
      <p:pic>
        <p:nvPicPr>
          <p:cNvPr id="1030" name="Picture 6" descr="K:\Звери\8a931c0ab978.png"/>
          <p:cNvPicPr>
            <a:picLocks noChangeAspect="1" noChangeArrowheads="1"/>
          </p:cNvPicPr>
          <p:nvPr/>
        </p:nvPicPr>
        <p:blipFill>
          <a:blip r:embed="rId6" cstate="print"/>
          <a:srcRect/>
          <a:stretch>
            <a:fillRect/>
          </a:stretch>
        </p:blipFill>
        <p:spPr bwMode="auto">
          <a:xfrm>
            <a:off x="7308304" y="2060848"/>
            <a:ext cx="290024" cy="432000"/>
          </a:xfrm>
          <a:prstGeom prst="rect">
            <a:avLst/>
          </a:prstGeom>
          <a:noFill/>
        </p:spPr>
      </p:pic>
      <p:pic>
        <p:nvPicPr>
          <p:cNvPr id="1031" name="Picture 7" descr="K:\Звери\15d3419ddce8.png"/>
          <p:cNvPicPr>
            <a:picLocks noChangeAspect="1" noChangeArrowheads="1"/>
          </p:cNvPicPr>
          <p:nvPr/>
        </p:nvPicPr>
        <p:blipFill>
          <a:blip r:embed="rId7" cstate="print"/>
          <a:srcRect/>
          <a:stretch>
            <a:fillRect/>
          </a:stretch>
        </p:blipFill>
        <p:spPr bwMode="auto">
          <a:xfrm>
            <a:off x="7524328" y="2420888"/>
            <a:ext cx="339303" cy="360000"/>
          </a:xfrm>
          <a:prstGeom prst="rect">
            <a:avLst/>
          </a:prstGeom>
          <a:noFill/>
        </p:spPr>
      </p:pic>
      <p:pic>
        <p:nvPicPr>
          <p:cNvPr id="1032" name="Picture 8" descr="K:\Звери\17ed0c9cf5b2.png"/>
          <p:cNvPicPr>
            <a:picLocks noChangeAspect="1" noChangeArrowheads="1"/>
          </p:cNvPicPr>
          <p:nvPr/>
        </p:nvPicPr>
        <p:blipFill>
          <a:blip r:embed="rId8" cstate="print"/>
          <a:srcRect/>
          <a:stretch>
            <a:fillRect/>
          </a:stretch>
        </p:blipFill>
        <p:spPr bwMode="auto">
          <a:xfrm>
            <a:off x="6228184" y="2420888"/>
            <a:ext cx="279243" cy="360000"/>
          </a:xfrm>
          <a:prstGeom prst="rect">
            <a:avLst/>
          </a:prstGeom>
          <a:noFill/>
        </p:spPr>
      </p:pic>
      <p:pic>
        <p:nvPicPr>
          <p:cNvPr id="1033" name="Picture 9" descr="K:\Звери\032c4725ff50.png"/>
          <p:cNvPicPr>
            <a:picLocks noChangeAspect="1" noChangeArrowheads="1"/>
          </p:cNvPicPr>
          <p:nvPr/>
        </p:nvPicPr>
        <p:blipFill>
          <a:blip r:embed="rId9" cstate="print"/>
          <a:srcRect/>
          <a:stretch>
            <a:fillRect/>
          </a:stretch>
        </p:blipFill>
        <p:spPr bwMode="auto">
          <a:xfrm>
            <a:off x="6012160" y="2060848"/>
            <a:ext cx="360000" cy="360000"/>
          </a:xfrm>
          <a:prstGeom prst="rect">
            <a:avLst/>
          </a:prstGeom>
          <a:noFill/>
        </p:spPr>
      </p:pic>
      <p:pic>
        <p:nvPicPr>
          <p:cNvPr id="1034" name="Picture 10" descr="K:\Звери\63e93e4b034a.png"/>
          <p:cNvPicPr>
            <a:picLocks noChangeAspect="1" noChangeArrowheads="1"/>
          </p:cNvPicPr>
          <p:nvPr/>
        </p:nvPicPr>
        <p:blipFill>
          <a:blip r:embed="rId10" cstate="print"/>
          <a:srcRect/>
          <a:stretch>
            <a:fillRect/>
          </a:stretch>
        </p:blipFill>
        <p:spPr bwMode="auto">
          <a:xfrm>
            <a:off x="6444208" y="2780928"/>
            <a:ext cx="540000" cy="360000"/>
          </a:xfrm>
          <a:prstGeom prst="rect">
            <a:avLst/>
          </a:prstGeom>
          <a:noFill/>
        </p:spPr>
      </p:pic>
      <p:pic>
        <p:nvPicPr>
          <p:cNvPr id="1035" name="Picture 11" descr="K:\Звери\75af02a8e049.png"/>
          <p:cNvPicPr>
            <a:picLocks noChangeAspect="1" noChangeArrowheads="1"/>
          </p:cNvPicPr>
          <p:nvPr/>
        </p:nvPicPr>
        <p:blipFill>
          <a:blip r:embed="rId11" cstate="print"/>
          <a:srcRect/>
          <a:stretch>
            <a:fillRect/>
          </a:stretch>
        </p:blipFill>
        <p:spPr bwMode="auto">
          <a:xfrm>
            <a:off x="6516216" y="1772816"/>
            <a:ext cx="340736" cy="360000"/>
          </a:xfrm>
          <a:prstGeom prst="rect">
            <a:avLst/>
          </a:prstGeom>
          <a:noFill/>
        </p:spPr>
      </p:pic>
      <p:pic>
        <p:nvPicPr>
          <p:cNvPr id="1036" name="Picture 12" descr="K:\Люди 6\6c0fc0e8f457.png"/>
          <p:cNvPicPr>
            <a:picLocks noChangeAspect="1" noChangeArrowheads="1"/>
          </p:cNvPicPr>
          <p:nvPr/>
        </p:nvPicPr>
        <p:blipFill>
          <a:blip r:embed="rId12" cstate="print"/>
          <a:srcRect/>
          <a:stretch>
            <a:fillRect/>
          </a:stretch>
        </p:blipFill>
        <p:spPr bwMode="auto">
          <a:xfrm>
            <a:off x="2051720" y="1628800"/>
            <a:ext cx="1002830" cy="1548000"/>
          </a:xfrm>
          <a:prstGeom prst="rect">
            <a:avLst/>
          </a:prstGeom>
          <a:noFill/>
        </p:spPr>
      </p:pic>
      <p:pic>
        <p:nvPicPr>
          <p:cNvPr id="1037" name="Picture 13" descr="K:\Клипарт Дома, транспорт\3ff57771e0da.png"/>
          <p:cNvPicPr>
            <a:picLocks noChangeAspect="1" noChangeArrowheads="1"/>
          </p:cNvPicPr>
          <p:nvPr/>
        </p:nvPicPr>
        <p:blipFill>
          <a:blip r:embed="rId13" cstate="print"/>
          <a:srcRect/>
          <a:stretch>
            <a:fillRect/>
          </a:stretch>
        </p:blipFill>
        <p:spPr bwMode="auto">
          <a:xfrm>
            <a:off x="1115616" y="1700808"/>
            <a:ext cx="504000" cy="504000"/>
          </a:xfrm>
          <a:prstGeom prst="rect">
            <a:avLst/>
          </a:prstGeom>
          <a:noFill/>
        </p:spPr>
      </p:pic>
      <p:pic>
        <p:nvPicPr>
          <p:cNvPr id="1038" name="Picture 14" descr="K:\Клипарт Дома, транспорт\4db6e47558c8.png"/>
          <p:cNvPicPr>
            <a:picLocks noChangeAspect="1" noChangeArrowheads="1"/>
          </p:cNvPicPr>
          <p:nvPr/>
        </p:nvPicPr>
        <p:blipFill>
          <a:blip r:embed="rId14" cstate="print"/>
          <a:srcRect/>
          <a:stretch>
            <a:fillRect/>
          </a:stretch>
        </p:blipFill>
        <p:spPr bwMode="auto">
          <a:xfrm>
            <a:off x="3203848" y="2420888"/>
            <a:ext cx="962138" cy="720000"/>
          </a:xfrm>
          <a:prstGeom prst="rect">
            <a:avLst/>
          </a:prstGeom>
          <a:noFill/>
        </p:spPr>
      </p:pic>
      <p:pic>
        <p:nvPicPr>
          <p:cNvPr id="1039" name="Picture 15" descr="K:\Клипарт Дома, транспорт\6a4b937448fe.png"/>
          <p:cNvPicPr>
            <a:picLocks noChangeAspect="1" noChangeArrowheads="1"/>
          </p:cNvPicPr>
          <p:nvPr/>
        </p:nvPicPr>
        <p:blipFill>
          <a:blip r:embed="rId15" cstate="print"/>
          <a:srcRect/>
          <a:stretch>
            <a:fillRect/>
          </a:stretch>
        </p:blipFill>
        <p:spPr bwMode="auto">
          <a:xfrm>
            <a:off x="3203848" y="1700808"/>
            <a:ext cx="571281" cy="360000"/>
          </a:xfrm>
          <a:prstGeom prst="rect">
            <a:avLst/>
          </a:prstGeom>
          <a:noFill/>
        </p:spPr>
      </p:pic>
      <p:pic>
        <p:nvPicPr>
          <p:cNvPr id="1040" name="Picture 16" descr="K:\Клипарт Дома, транспорт\11_.png"/>
          <p:cNvPicPr>
            <a:picLocks noChangeAspect="1" noChangeArrowheads="1"/>
          </p:cNvPicPr>
          <p:nvPr/>
        </p:nvPicPr>
        <p:blipFill>
          <a:blip r:embed="rId16" cstate="print"/>
          <a:srcRect l="50279" t="222" b="44486"/>
          <a:stretch>
            <a:fillRect/>
          </a:stretch>
        </p:blipFill>
        <p:spPr bwMode="auto">
          <a:xfrm>
            <a:off x="1979712" y="116632"/>
            <a:ext cx="696012" cy="540000"/>
          </a:xfrm>
          <a:prstGeom prst="rect">
            <a:avLst/>
          </a:prstGeom>
          <a:noFill/>
        </p:spPr>
      </p:pic>
      <p:pic>
        <p:nvPicPr>
          <p:cNvPr id="1041" name="Picture 17" descr="K:\Клипарт Дома, транспорт\11_.png"/>
          <p:cNvPicPr>
            <a:picLocks noChangeAspect="1" noChangeArrowheads="1"/>
          </p:cNvPicPr>
          <p:nvPr/>
        </p:nvPicPr>
        <p:blipFill>
          <a:blip r:embed="rId17" cstate="print"/>
          <a:srcRect l="42520" t="56275" b="445"/>
          <a:stretch>
            <a:fillRect/>
          </a:stretch>
        </p:blipFill>
        <p:spPr bwMode="auto">
          <a:xfrm>
            <a:off x="755576" y="2420888"/>
            <a:ext cx="1370689" cy="720000"/>
          </a:xfrm>
          <a:prstGeom prst="rect">
            <a:avLst/>
          </a:prstGeom>
          <a:noFill/>
        </p:spPr>
      </p:pic>
      <p:sp>
        <p:nvSpPr>
          <p:cNvPr id="22" name="Прямоугольник 21"/>
          <p:cNvSpPr/>
          <p:nvPr/>
        </p:nvSpPr>
        <p:spPr>
          <a:xfrm>
            <a:off x="4860032" y="3645025"/>
            <a:ext cx="3888432" cy="1661993"/>
          </a:xfrm>
          <a:prstGeom prst="rect">
            <a:avLst/>
          </a:prstGeom>
        </p:spPr>
        <p:txBody>
          <a:bodyPr wrap="square">
            <a:spAutoFit/>
          </a:bodyPr>
          <a:lstStyle/>
          <a:p>
            <a:pPr algn="ctr"/>
            <a:r>
              <a:rPr lang="ru-RU" dirty="0"/>
              <a:t> </a:t>
            </a:r>
            <a:r>
              <a:rPr lang="ru-RU" sz="1200" b="1" dirty="0"/>
              <a:t>Игра «На плоту</a:t>
            </a:r>
            <a:r>
              <a:rPr lang="ru-RU" sz="1200" b="1" dirty="0" smtClean="0"/>
              <a:t>»</a:t>
            </a:r>
            <a:endParaRPr lang="ru-RU" sz="1200" dirty="0" smtClean="0"/>
          </a:p>
          <a:p>
            <a:pPr algn="just"/>
            <a:r>
              <a:rPr lang="ru-RU" sz="1200" dirty="0" smtClean="0"/>
              <a:t>Дети </a:t>
            </a:r>
            <a:r>
              <a:rPr lang="ru-RU" sz="1200" dirty="0"/>
              <a:t>стоят </a:t>
            </a:r>
            <a:r>
              <a:rPr lang="ru-RU" sz="1200" dirty="0" smtClean="0"/>
              <a:t> </a:t>
            </a:r>
            <a:r>
              <a:rPr lang="ru-RU" sz="1200" dirty="0"/>
              <a:t>на одинаковом расстоянии друг от друга. Каждый стоит на воображаемом плоту. Воспитатель задаёт индивидуально вопросы детям, при этом постоянно просит их изменить направление. Например, Петя, кто стоит у тебя слева; Маша, кто стоит сзади тебя; Серёжа, кто стоит перед тобой; все повернулись налево; Таня, кто стоит слева от тебя, и т.д. </a:t>
            </a:r>
          </a:p>
        </p:txBody>
      </p:sp>
      <p:pic>
        <p:nvPicPr>
          <p:cNvPr id="1042" name="Picture 18" descr="K:\Клипарт Люди1\deti\дети\Маша.png"/>
          <p:cNvPicPr>
            <a:picLocks noChangeAspect="1" noChangeArrowheads="1"/>
          </p:cNvPicPr>
          <p:nvPr/>
        </p:nvPicPr>
        <p:blipFill>
          <a:blip r:embed="rId18" cstate="print"/>
          <a:srcRect/>
          <a:stretch>
            <a:fillRect/>
          </a:stretch>
        </p:blipFill>
        <p:spPr bwMode="auto">
          <a:xfrm>
            <a:off x="6660232" y="5229200"/>
            <a:ext cx="420000" cy="720000"/>
          </a:xfrm>
          <a:prstGeom prst="rect">
            <a:avLst/>
          </a:prstGeom>
          <a:noFill/>
        </p:spPr>
      </p:pic>
      <p:pic>
        <p:nvPicPr>
          <p:cNvPr id="1043" name="Picture 19" descr="K:\Клипарт Люди1\дети1\девочка копия.png"/>
          <p:cNvPicPr>
            <a:picLocks noChangeAspect="1" noChangeArrowheads="1"/>
          </p:cNvPicPr>
          <p:nvPr/>
        </p:nvPicPr>
        <p:blipFill>
          <a:blip r:embed="rId19" cstate="print"/>
          <a:srcRect/>
          <a:stretch>
            <a:fillRect/>
          </a:stretch>
        </p:blipFill>
        <p:spPr bwMode="auto">
          <a:xfrm>
            <a:off x="7308304" y="5877272"/>
            <a:ext cx="720000" cy="720000"/>
          </a:xfrm>
          <a:prstGeom prst="rect">
            <a:avLst/>
          </a:prstGeom>
          <a:noFill/>
        </p:spPr>
      </p:pic>
      <p:pic>
        <p:nvPicPr>
          <p:cNvPr id="1044" name="Picture 20" descr="K:\Клипарт Люди1\дети1\индеец.png"/>
          <p:cNvPicPr>
            <a:picLocks noChangeAspect="1" noChangeArrowheads="1"/>
          </p:cNvPicPr>
          <p:nvPr/>
        </p:nvPicPr>
        <p:blipFill>
          <a:blip r:embed="rId20" cstate="print"/>
          <a:srcRect/>
          <a:stretch>
            <a:fillRect/>
          </a:stretch>
        </p:blipFill>
        <p:spPr bwMode="auto">
          <a:xfrm>
            <a:off x="6516216" y="5949280"/>
            <a:ext cx="720000" cy="720000"/>
          </a:xfrm>
          <a:prstGeom prst="rect">
            <a:avLst/>
          </a:prstGeom>
          <a:noFill/>
        </p:spPr>
      </p:pic>
      <p:pic>
        <p:nvPicPr>
          <p:cNvPr id="1045" name="Picture 21" descr="K:\Клипарт Люди1\дети1\мальчик копия.png"/>
          <p:cNvPicPr>
            <a:picLocks noChangeAspect="1" noChangeArrowheads="1"/>
          </p:cNvPicPr>
          <p:nvPr/>
        </p:nvPicPr>
        <p:blipFill>
          <a:blip r:embed="rId21" cstate="print"/>
          <a:srcRect/>
          <a:stretch>
            <a:fillRect/>
          </a:stretch>
        </p:blipFill>
        <p:spPr bwMode="auto">
          <a:xfrm>
            <a:off x="7020272" y="5085184"/>
            <a:ext cx="720000" cy="720000"/>
          </a:xfrm>
          <a:prstGeom prst="rect">
            <a:avLst/>
          </a:prstGeom>
          <a:noFill/>
        </p:spPr>
      </p:pic>
      <p:pic>
        <p:nvPicPr>
          <p:cNvPr id="1046" name="Picture 22" descr="K:\Клипарт Люди1\дети1\фиолет девочка.png"/>
          <p:cNvPicPr>
            <a:picLocks noChangeAspect="1" noChangeArrowheads="1"/>
          </p:cNvPicPr>
          <p:nvPr/>
        </p:nvPicPr>
        <p:blipFill>
          <a:blip r:embed="rId22" cstate="print"/>
          <a:srcRect/>
          <a:stretch>
            <a:fillRect/>
          </a:stretch>
        </p:blipFill>
        <p:spPr bwMode="auto">
          <a:xfrm>
            <a:off x="5868144" y="5229200"/>
            <a:ext cx="720000" cy="720000"/>
          </a:xfrm>
          <a:prstGeom prst="rect">
            <a:avLst/>
          </a:prstGeom>
          <a:noFill/>
        </p:spPr>
      </p:pic>
      <p:pic>
        <p:nvPicPr>
          <p:cNvPr id="1047" name="Picture 23" descr="K:\Клипарт Люди1\Новая папка (3)\0ee44722aef1.png"/>
          <p:cNvPicPr>
            <a:picLocks noChangeAspect="1" noChangeArrowheads="1"/>
          </p:cNvPicPr>
          <p:nvPr/>
        </p:nvPicPr>
        <p:blipFill>
          <a:blip r:embed="rId23" cstate="print"/>
          <a:srcRect/>
          <a:stretch>
            <a:fillRect/>
          </a:stretch>
        </p:blipFill>
        <p:spPr bwMode="auto">
          <a:xfrm>
            <a:off x="6012160" y="5949280"/>
            <a:ext cx="554196" cy="720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0D39~1\AppData\Local\Temp\Rar$DI03.779\шаблон.pn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3" name="Прямоугольник 2"/>
          <p:cNvSpPr/>
          <p:nvPr/>
        </p:nvSpPr>
        <p:spPr>
          <a:xfrm>
            <a:off x="539552" y="404664"/>
            <a:ext cx="3816424" cy="1200329"/>
          </a:xfrm>
          <a:prstGeom prst="rect">
            <a:avLst/>
          </a:prstGeom>
        </p:spPr>
        <p:txBody>
          <a:bodyPr wrap="square">
            <a:spAutoFit/>
          </a:bodyPr>
          <a:lstStyle/>
          <a:p>
            <a:pPr algn="ctr"/>
            <a:r>
              <a:rPr lang="ru-RU" sz="1200" b="1" dirty="0"/>
              <a:t>Игра «</a:t>
            </a:r>
            <a:r>
              <a:rPr lang="ru-RU" sz="1200" b="1" dirty="0" smtClean="0"/>
              <a:t>Колокольчик»</a:t>
            </a:r>
          </a:p>
          <a:p>
            <a:pPr algn="just"/>
            <a:r>
              <a:rPr lang="ru-RU" sz="1200" dirty="0" smtClean="0"/>
              <a:t>Все дети стоят по кругу, </a:t>
            </a:r>
            <a:r>
              <a:rPr lang="ru-RU" sz="1200" dirty="0"/>
              <a:t>один из них – водящий, он закрывает глаза. Ведущий (воспитатель) отходит в какую-нибудь сторону и звонит в колокольчик. Тот, кто водит, должен назвать, – откуда слышен звон. Если называет верно, то становится ведущим.</a:t>
            </a:r>
          </a:p>
        </p:txBody>
      </p:sp>
      <p:pic>
        <p:nvPicPr>
          <p:cNvPr id="2052" name="Picture 4" descr="http://img0.liveinternet.ru/images/attach/c/7/94/367/94367112_large_team_building_10.JPG"/>
          <p:cNvPicPr>
            <a:picLocks noChangeAspect="1" noChangeArrowheads="1"/>
          </p:cNvPicPr>
          <p:nvPr/>
        </p:nvPicPr>
        <p:blipFill>
          <a:blip r:embed="rId3" cstate="print"/>
          <a:srcRect/>
          <a:stretch>
            <a:fillRect/>
          </a:stretch>
        </p:blipFill>
        <p:spPr bwMode="auto">
          <a:xfrm>
            <a:off x="1691680" y="1700808"/>
            <a:ext cx="1408025" cy="1404000"/>
          </a:xfrm>
          <a:prstGeom prst="rect">
            <a:avLst/>
          </a:prstGeom>
          <a:noFill/>
        </p:spPr>
      </p:pic>
      <p:pic>
        <p:nvPicPr>
          <p:cNvPr id="2050" name="Picture 2" descr="K:\Клипарт Люди1\Новая папка (3)\0ee44722aef1.png"/>
          <p:cNvPicPr>
            <a:picLocks noChangeAspect="1" noChangeArrowheads="1"/>
          </p:cNvPicPr>
          <p:nvPr/>
        </p:nvPicPr>
        <p:blipFill>
          <a:blip r:embed="rId4" cstate="print"/>
          <a:srcRect/>
          <a:stretch>
            <a:fillRect/>
          </a:stretch>
        </p:blipFill>
        <p:spPr bwMode="auto">
          <a:xfrm>
            <a:off x="2123728" y="1988840"/>
            <a:ext cx="554196" cy="720000"/>
          </a:xfrm>
          <a:prstGeom prst="rect">
            <a:avLst/>
          </a:prstGeom>
          <a:noFill/>
        </p:spPr>
      </p:pic>
      <p:pic>
        <p:nvPicPr>
          <p:cNvPr id="2053" name="Picture 5" descr="K:\Клипарт Люди1\��������.png"/>
          <p:cNvPicPr>
            <a:picLocks noChangeAspect="1" noChangeArrowheads="1"/>
          </p:cNvPicPr>
          <p:nvPr/>
        </p:nvPicPr>
        <p:blipFill>
          <a:blip r:embed="rId5" cstate="print"/>
          <a:srcRect l="52004" b="5332"/>
          <a:stretch>
            <a:fillRect/>
          </a:stretch>
        </p:blipFill>
        <p:spPr bwMode="auto">
          <a:xfrm>
            <a:off x="3347864" y="1628800"/>
            <a:ext cx="304104" cy="900000"/>
          </a:xfrm>
          <a:prstGeom prst="rect">
            <a:avLst/>
          </a:prstGeom>
          <a:noFill/>
        </p:spPr>
      </p:pic>
      <p:pic>
        <p:nvPicPr>
          <p:cNvPr id="2055" name="Picture 7" descr="http://knap.ucoz.ru/_si/0/52541994.jpg"/>
          <p:cNvPicPr>
            <a:picLocks noChangeAspect="1" noChangeArrowheads="1"/>
          </p:cNvPicPr>
          <p:nvPr/>
        </p:nvPicPr>
        <p:blipFill>
          <a:blip r:embed="rId6" cstate="print"/>
          <a:srcRect/>
          <a:stretch>
            <a:fillRect/>
          </a:stretch>
        </p:blipFill>
        <p:spPr bwMode="auto">
          <a:xfrm>
            <a:off x="3275856" y="2204864"/>
            <a:ext cx="150097" cy="180000"/>
          </a:xfrm>
          <a:prstGeom prst="rect">
            <a:avLst/>
          </a:prstGeom>
          <a:noFill/>
        </p:spPr>
      </p:pic>
      <p:sp>
        <p:nvSpPr>
          <p:cNvPr id="8" name="Прямоугольник 7"/>
          <p:cNvSpPr/>
          <p:nvPr/>
        </p:nvSpPr>
        <p:spPr>
          <a:xfrm>
            <a:off x="4788024" y="476672"/>
            <a:ext cx="3960440" cy="1107996"/>
          </a:xfrm>
          <a:prstGeom prst="rect">
            <a:avLst/>
          </a:prstGeom>
        </p:spPr>
        <p:txBody>
          <a:bodyPr wrap="square">
            <a:spAutoFit/>
          </a:bodyPr>
          <a:lstStyle/>
          <a:p>
            <a:pPr algn="ctr"/>
            <a:r>
              <a:rPr lang="ru-RU" sz="1200" dirty="0"/>
              <a:t> </a:t>
            </a:r>
            <a:r>
              <a:rPr lang="ru-RU" sz="1200" b="1" dirty="0"/>
              <a:t>Игра «Угадай, где что находится</a:t>
            </a:r>
            <a:r>
              <a:rPr lang="ru-RU" sz="1200" b="1" dirty="0" smtClean="0"/>
              <a:t>?»</a:t>
            </a:r>
          </a:p>
          <a:p>
            <a:pPr algn="just"/>
            <a:r>
              <a:rPr lang="ru-RU" sz="1200" b="1" dirty="0" smtClean="0"/>
              <a:t> </a:t>
            </a:r>
            <a:r>
              <a:rPr lang="ru-RU" sz="1200" b="1" dirty="0"/>
              <a:t> </a:t>
            </a:r>
            <a:r>
              <a:rPr lang="ru-RU" sz="1200" dirty="0" smtClean="0"/>
              <a:t>Игрушки </a:t>
            </a:r>
            <a:r>
              <a:rPr lang="ru-RU" sz="1200" dirty="0"/>
              <a:t>располагаются в определённой последовательности. Дети определяют, что находится перед ними, позади них, справа, слева, вверху, внизу.                    </a:t>
            </a:r>
            <a:r>
              <a:rPr lang="ru-RU" dirty="0"/>
              <a:t>   </a:t>
            </a:r>
          </a:p>
        </p:txBody>
      </p:sp>
      <p:pic>
        <p:nvPicPr>
          <p:cNvPr id="2057" name="Picture 9" descr="http://img-fotki.yandex.ru/get/4124/47407354.b63/0_119256_159a3f_orig.png"/>
          <p:cNvPicPr>
            <a:picLocks noChangeAspect="1" noChangeArrowheads="1"/>
          </p:cNvPicPr>
          <p:nvPr/>
        </p:nvPicPr>
        <p:blipFill>
          <a:blip r:embed="rId7" cstate="print"/>
          <a:srcRect/>
          <a:stretch>
            <a:fillRect/>
          </a:stretch>
        </p:blipFill>
        <p:spPr bwMode="auto">
          <a:xfrm>
            <a:off x="5652120" y="2564904"/>
            <a:ext cx="454362" cy="504000"/>
          </a:xfrm>
          <a:prstGeom prst="rect">
            <a:avLst/>
          </a:prstGeom>
          <a:noFill/>
        </p:spPr>
      </p:pic>
      <p:pic>
        <p:nvPicPr>
          <p:cNvPr id="2059" name="Picture 11" descr="http://img-fotki.yandex.ru/get/5628/47407354.bdf/0_12036c_f6cacade_orig.png"/>
          <p:cNvPicPr>
            <a:picLocks noChangeAspect="1" noChangeArrowheads="1"/>
          </p:cNvPicPr>
          <p:nvPr/>
        </p:nvPicPr>
        <p:blipFill>
          <a:blip r:embed="rId8" cstate="print"/>
          <a:srcRect/>
          <a:stretch>
            <a:fillRect/>
          </a:stretch>
        </p:blipFill>
        <p:spPr bwMode="auto">
          <a:xfrm>
            <a:off x="5652120" y="1988840"/>
            <a:ext cx="567079" cy="504000"/>
          </a:xfrm>
          <a:prstGeom prst="rect">
            <a:avLst/>
          </a:prstGeom>
          <a:noFill/>
        </p:spPr>
      </p:pic>
      <p:pic>
        <p:nvPicPr>
          <p:cNvPr id="2061" name="Picture 13" descr="http://img0.liveinternet.ru/images/attach/c/11/114/551/114551990____07_42.png"/>
          <p:cNvPicPr>
            <a:picLocks noChangeAspect="1" noChangeArrowheads="1"/>
          </p:cNvPicPr>
          <p:nvPr/>
        </p:nvPicPr>
        <p:blipFill>
          <a:blip r:embed="rId9" cstate="print"/>
          <a:srcRect/>
          <a:stretch>
            <a:fillRect/>
          </a:stretch>
        </p:blipFill>
        <p:spPr bwMode="auto">
          <a:xfrm>
            <a:off x="5652120" y="1340768"/>
            <a:ext cx="540000" cy="540000"/>
          </a:xfrm>
          <a:prstGeom prst="rect">
            <a:avLst/>
          </a:prstGeom>
          <a:noFill/>
        </p:spPr>
      </p:pic>
      <p:pic>
        <p:nvPicPr>
          <p:cNvPr id="2063" name="Picture 15" descr="http://img1.liveinternet.ru/images/attach/c/7/98/549/98549417_01__27_.png"/>
          <p:cNvPicPr>
            <a:picLocks noChangeAspect="1" noChangeArrowheads="1"/>
          </p:cNvPicPr>
          <p:nvPr/>
        </p:nvPicPr>
        <p:blipFill>
          <a:blip r:embed="rId10" cstate="print"/>
          <a:srcRect/>
          <a:stretch>
            <a:fillRect/>
          </a:stretch>
        </p:blipFill>
        <p:spPr bwMode="auto">
          <a:xfrm>
            <a:off x="6516216" y="1916832"/>
            <a:ext cx="504000" cy="504000"/>
          </a:xfrm>
          <a:prstGeom prst="rect">
            <a:avLst/>
          </a:prstGeom>
          <a:noFill/>
        </p:spPr>
      </p:pic>
      <p:pic>
        <p:nvPicPr>
          <p:cNvPr id="2065" name="Picture 17" descr="http://go4.imgsmail.ru/imgpreview?key=663f17199d496adb&amp;mb=imgdb_preview_1774"/>
          <p:cNvPicPr>
            <a:picLocks noChangeAspect="1" noChangeArrowheads="1"/>
          </p:cNvPicPr>
          <p:nvPr/>
        </p:nvPicPr>
        <p:blipFill>
          <a:blip r:embed="rId11" cstate="print"/>
          <a:srcRect/>
          <a:stretch>
            <a:fillRect/>
          </a:stretch>
        </p:blipFill>
        <p:spPr bwMode="auto">
          <a:xfrm>
            <a:off x="6516216" y="1340768"/>
            <a:ext cx="471869" cy="540000"/>
          </a:xfrm>
          <a:prstGeom prst="rect">
            <a:avLst/>
          </a:prstGeom>
          <a:noFill/>
        </p:spPr>
      </p:pic>
      <p:pic>
        <p:nvPicPr>
          <p:cNvPr id="2067" name="Picture 19" descr="http://go1.imgsmail.ru/imgpreview?key=2a54c8912a81a398&amp;mb=imgdb_preview_864"/>
          <p:cNvPicPr>
            <a:picLocks noChangeAspect="1" noChangeArrowheads="1"/>
          </p:cNvPicPr>
          <p:nvPr/>
        </p:nvPicPr>
        <p:blipFill>
          <a:blip r:embed="rId12" cstate="print"/>
          <a:srcRect/>
          <a:stretch>
            <a:fillRect/>
          </a:stretch>
        </p:blipFill>
        <p:spPr bwMode="auto">
          <a:xfrm>
            <a:off x="7308304" y="1340768"/>
            <a:ext cx="772814" cy="540000"/>
          </a:xfrm>
          <a:prstGeom prst="rect">
            <a:avLst/>
          </a:prstGeom>
          <a:noFill/>
        </p:spPr>
      </p:pic>
      <p:pic>
        <p:nvPicPr>
          <p:cNvPr id="2069" name="Picture 21" descr="http://baby-best.ru/uploads/_ld/89/12703.png"/>
          <p:cNvPicPr>
            <a:picLocks noChangeAspect="1" noChangeArrowheads="1"/>
          </p:cNvPicPr>
          <p:nvPr/>
        </p:nvPicPr>
        <p:blipFill>
          <a:blip r:embed="rId13" cstate="print"/>
          <a:srcRect/>
          <a:stretch>
            <a:fillRect/>
          </a:stretch>
        </p:blipFill>
        <p:spPr bwMode="auto">
          <a:xfrm>
            <a:off x="6588224" y="2564904"/>
            <a:ext cx="444362" cy="504000"/>
          </a:xfrm>
          <a:prstGeom prst="rect">
            <a:avLst/>
          </a:prstGeom>
          <a:noFill/>
        </p:spPr>
      </p:pic>
      <p:pic>
        <p:nvPicPr>
          <p:cNvPr id="2071" name="Picture 23" descr="http://vsocorp.com/wp-content/uploads/2010/09/toy.jpeg"/>
          <p:cNvPicPr>
            <a:picLocks noChangeAspect="1" noChangeArrowheads="1"/>
          </p:cNvPicPr>
          <p:nvPr/>
        </p:nvPicPr>
        <p:blipFill>
          <a:blip r:embed="rId14" cstate="print"/>
          <a:srcRect/>
          <a:stretch>
            <a:fillRect/>
          </a:stretch>
        </p:blipFill>
        <p:spPr bwMode="auto">
          <a:xfrm>
            <a:off x="7380312" y="1916832"/>
            <a:ext cx="419538" cy="540000"/>
          </a:xfrm>
          <a:prstGeom prst="rect">
            <a:avLst/>
          </a:prstGeom>
          <a:noFill/>
        </p:spPr>
      </p:pic>
      <p:pic>
        <p:nvPicPr>
          <p:cNvPr id="2073" name="Picture 25" descr="http://go4.imgsmail.ru/imgpreview?key=1b49e06ca9292835&amp;mb=imgdb_preview_800"/>
          <p:cNvPicPr>
            <a:picLocks noChangeAspect="1" noChangeArrowheads="1"/>
          </p:cNvPicPr>
          <p:nvPr/>
        </p:nvPicPr>
        <p:blipFill>
          <a:blip r:embed="rId15" cstate="print"/>
          <a:srcRect/>
          <a:stretch>
            <a:fillRect/>
          </a:stretch>
        </p:blipFill>
        <p:spPr bwMode="auto">
          <a:xfrm>
            <a:off x="7308304" y="2564904"/>
            <a:ext cx="476619" cy="540000"/>
          </a:xfrm>
          <a:prstGeom prst="rect">
            <a:avLst/>
          </a:prstGeom>
          <a:noFill/>
        </p:spPr>
      </p:pic>
      <p:sp>
        <p:nvSpPr>
          <p:cNvPr id="18" name="Прямоугольник 17"/>
          <p:cNvSpPr/>
          <p:nvPr/>
        </p:nvSpPr>
        <p:spPr>
          <a:xfrm>
            <a:off x="395536" y="3789040"/>
            <a:ext cx="3960440" cy="2123658"/>
          </a:xfrm>
          <a:prstGeom prst="rect">
            <a:avLst/>
          </a:prstGeom>
        </p:spPr>
        <p:txBody>
          <a:bodyPr wrap="square">
            <a:spAutoFit/>
          </a:bodyPr>
          <a:lstStyle/>
          <a:p>
            <a:pPr algn="ctr"/>
            <a:r>
              <a:rPr lang="ru-RU" sz="1200" b="1" dirty="0"/>
              <a:t>Игра «Куда спряталась мышка</a:t>
            </a:r>
            <a:r>
              <a:rPr lang="ru-RU" sz="1200" b="1" dirty="0" smtClean="0"/>
              <a:t>?»</a:t>
            </a:r>
          </a:p>
          <a:p>
            <a:pPr algn="ctr"/>
            <a:r>
              <a:rPr lang="ru-RU" sz="1200" b="1" dirty="0" smtClean="0"/>
              <a:t> </a:t>
            </a:r>
            <a:r>
              <a:rPr lang="ru-RU" sz="1200" b="1" dirty="0"/>
              <a:t> </a:t>
            </a:r>
            <a:r>
              <a:rPr lang="ru-RU" sz="1200" dirty="0"/>
              <a:t>Воспитатель начинает игру с загадки:</a:t>
            </a:r>
          </a:p>
          <a:p>
            <a:pPr algn="just"/>
            <a:r>
              <a:rPr lang="ru-RU" sz="1200" dirty="0"/>
              <a:t>                                      Под полом таится,</a:t>
            </a:r>
          </a:p>
          <a:p>
            <a:pPr algn="just"/>
            <a:r>
              <a:rPr lang="ru-RU" sz="1200" dirty="0"/>
              <a:t>                                      Кошки боится.</a:t>
            </a:r>
          </a:p>
          <a:p>
            <a:pPr algn="just"/>
            <a:r>
              <a:rPr lang="ru-RU" sz="1200" dirty="0"/>
              <a:t>                                      Кто это?   </a:t>
            </a:r>
            <a:r>
              <a:rPr lang="ru-RU" sz="1200" b="1" dirty="0"/>
              <a:t>(Мышка</a:t>
            </a:r>
            <a:r>
              <a:rPr lang="ru-RU" sz="1200" b="1" dirty="0" smtClean="0"/>
              <a:t>)</a:t>
            </a:r>
            <a:endParaRPr lang="ru-RU" sz="1200" dirty="0"/>
          </a:p>
          <a:p>
            <a:pPr algn="just"/>
            <a:r>
              <a:rPr lang="ru-RU" sz="1200" dirty="0"/>
              <a:t>«К нам в гости прибежала мышка, она хочет с вами поиграть. Закройте глазки, а мышка в это время от вас спрячется». Ставит её </a:t>
            </a:r>
            <a:r>
              <a:rPr lang="ru-RU" sz="1200" dirty="0" smtClean="0"/>
              <a:t>на </a:t>
            </a:r>
            <a:r>
              <a:rPr lang="ru-RU" sz="1200" dirty="0"/>
              <a:t>стол, </a:t>
            </a:r>
            <a:r>
              <a:rPr lang="ru-RU" sz="1200" dirty="0" smtClean="0"/>
              <a:t>под скамейку… </a:t>
            </a:r>
            <a:r>
              <a:rPr lang="ru-RU" sz="1200" dirty="0"/>
              <a:t>Дети, открыв глаза, ищут мышку. Найдя её, ребята говорят, где она находилась, используя слова: «наверху», «внизу», «на».         </a:t>
            </a:r>
          </a:p>
        </p:txBody>
      </p:sp>
      <p:pic>
        <p:nvPicPr>
          <p:cNvPr id="2077" name="Picture 29" descr="http://img-fotki.yandex.ru/get/6744/200418627.2a/0_10ea04_61225c40_orig.png"/>
          <p:cNvPicPr>
            <a:picLocks noChangeAspect="1" noChangeArrowheads="1"/>
          </p:cNvPicPr>
          <p:nvPr/>
        </p:nvPicPr>
        <p:blipFill>
          <a:blip r:embed="rId16" cstate="print"/>
          <a:srcRect/>
          <a:stretch>
            <a:fillRect/>
          </a:stretch>
        </p:blipFill>
        <p:spPr bwMode="auto">
          <a:xfrm>
            <a:off x="899592" y="5733256"/>
            <a:ext cx="1080675" cy="720000"/>
          </a:xfrm>
          <a:prstGeom prst="rect">
            <a:avLst/>
          </a:prstGeom>
          <a:noFill/>
        </p:spPr>
      </p:pic>
      <p:pic>
        <p:nvPicPr>
          <p:cNvPr id="2079" name="Picture 31" descr="http://img-fotki.yandex.ru/get/5014/28257045.680/0_72b1e_72f92ec2_L.jpg"/>
          <p:cNvPicPr>
            <a:picLocks noChangeAspect="1" noChangeArrowheads="1"/>
          </p:cNvPicPr>
          <p:nvPr/>
        </p:nvPicPr>
        <p:blipFill>
          <a:blip r:embed="rId17" cstate="print"/>
          <a:srcRect l="51030"/>
          <a:stretch>
            <a:fillRect/>
          </a:stretch>
        </p:blipFill>
        <p:spPr bwMode="auto">
          <a:xfrm>
            <a:off x="1475656" y="6093296"/>
            <a:ext cx="176295" cy="360000"/>
          </a:xfrm>
          <a:prstGeom prst="rect">
            <a:avLst/>
          </a:prstGeom>
          <a:noFill/>
        </p:spPr>
      </p:pic>
      <p:pic>
        <p:nvPicPr>
          <p:cNvPr id="23" name="Picture 17" descr="K:\Клипарт Дома, транспорт\11_.png"/>
          <p:cNvPicPr>
            <a:picLocks noChangeAspect="1" noChangeArrowheads="1"/>
          </p:cNvPicPr>
          <p:nvPr/>
        </p:nvPicPr>
        <p:blipFill>
          <a:blip r:embed="rId18" cstate="print"/>
          <a:srcRect l="42520" t="56275" b="445"/>
          <a:stretch>
            <a:fillRect/>
          </a:stretch>
        </p:blipFill>
        <p:spPr bwMode="auto">
          <a:xfrm>
            <a:off x="2339752" y="5733256"/>
            <a:ext cx="1370689" cy="720000"/>
          </a:xfrm>
          <a:prstGeom prst="rect">
            <a:avLst/>
          </a:prstGeom>
          <a:noFill/>
        </p:spPr>
      </p:pic>
      <p:pic>
        <p:nvPicPr>
          <p:cNvPr id="24" name="Picture 31" descr="http://img-fotki.yandex.ru/get/5014/28257045.680/0_72b1e_72f92ec2_L.jpg"/>
          <p:cNvPicPr>
            <a:picLocks noChangeAspect="1" noChangeArrowheads="1"/>
          </p:cNvPicPr>
          <p:nvPr/>
        </p:nvPicPr>
        <p:blipFill>
          <a:blip r:embed="rId19" cstate="print"/>
          <a:srcRect l="51030"/>
          <a:stretch>
            <a:fillRect/>
          </a:stretch>
        </p:blipFill>
        <p:spPr bwMode="auto">
          <a:xfrm>
            <a:off x="3491880" y="5949280"/>
            <a:ext cx="184679" cy="360000"/>
          </a:xfrm>
          <a:prstGeom prst="rect">
            <a:avLst/>
          </a:prstGeom>
          <a:noFill/>
        </p:spPr>
      </p:pic>
      <p:sp>
        <p:nvSpPr>
          <p:cNvPr id="25" name="Прямоугольник 24"/>
          <p:cNvSpPr/>
          <p:nvPr/>
        </p:nvSpPr>
        <p:spPr>
          <a:xfrm>
            <a:off x="4788024" y="3789039"/>
            <a:ext cx="3960440" cy="1107996"/>
          </a:xfrm>
          <a:prstGeom prst="rect">
            <a:avLst/>
          </a:prstGeom>
        </p:spPr>
        <p:txBody>
          <a:bodyPr wrap="square">
            <a:spAutoFit/>
          </a:bodyPr>
          <a:lstStyle/>
          <a:p>
            <a:pPr algn="ctr"/>
            <a:r>
              <a:rPr lang="ru-RU" sz="1200" b="1" dirty="0" smtClean="0"/>
              <a:t>         Игра </a:t>
            </a:r>
            <a:r>
              <a:rPr lang="ru-RU" sz="1200" b="1" dirty="0"/>
              <a:t>на </a:t>
            </a:r>
            <a:r>
              <a:rPr lang="ru-RU" sz="1200" b="1" dirty="0" smtClean="0"/>
              <a:t>внимание</a:t>
            </a:r>
          </a:p>
          <a:p>
            <a:pPr algn="just"/>
            <a:r>
              <a:rPr lang="ru-RU" sz="1200" b="1" dirty="0"/>
              <a:t> </a:t>
            </a:r>
            <a:r>
              <a:rPr lang="ru-RU" sz="1200" dirty="0"/>
              <a:t>Ведущий говорит:  </a:t>
            </a:r>
            <a:r>
              <a:rPr lang="ru-RU" sz="1200" dirty="0" smtClean="0"/>
              <a:t>«Дотроньтесь </a:t>
            </a:r>
            <a:r>
              <a:rPr lang="ru-RU" sz="1200" dirty="0"/>
              <a:t>правой рукой до носика, левой рукой до левого уха, топните правой ножкой, подмигните мне правым глазиком, </a:t>
            </a:r>
            <a:r>
              <a:rPr lang="ru-RU" sz="1200" dirty="0" smtClean="0"/>
              <a:t>поднимите вверх </a:t>
            </a:r>
            <a:r>
              <a:rPr lang="ru-RU" sz="1200" dirty="0"/>
              <a:t> левую руку и т.д.».                </a:t>
            </a:r>
            <a:r>
              <a:rPr lang="ru-RU" dirty="0"/>
              <a:t>   </a:t>
            </a:r>
          </a:p>
        </p:txBody>
      </p:sp>
      <p:pic>
        <p:nvPicPr>
          <p:cNvPr id="2081" name="Picture 33" descr="http://900igr.net/datai/chtenie/CHto-delajut-deti-2.files/0005-005-Deti-derzhatsja-za-ruki.jpg"/>
          <p:cNvPicPr>
            <a:picLocks noChangeAspect="1" noChangeArrowheads="1"/>
          </p:cNvPicPr>
          <p:nvPr/>
        </p:nvPicPr>
        <p:blipFill>
          <a:blip r:embed="rId20" cstate="print"/>
          <a:srcRect l="5727" t="13328" r="15748" b="9520"/>
          <a:stretch>
            <a:fillRect/>
          </a:stretch>
        </p:blipFill>
        <p:spPr bwMode="auto">
          <a:xfrm>
            <a:off x="6588224" y="4725144"/>
            <a:ext cx="1194008" cy="1764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0D39~1\AppData\Local\Temp\Rar$DI03.779\шаблон.png"/>
          <p:cNvPicPr>
            <a:picLocks noChangeAspect="1" noChangeArrowheads="1"/>
          </p:cNvPicPr>
          <p:nvPr/>
        </p:nvPicPr>
        <p:blipFill>
          <a:blip r:embed="rId2" cstate="print"/>
          <a:srcRect/>
          <a:stretch>
            <a:fillRect/>
          </a:stretch>
        </p:blipFill>
        <p:spPr bwMode="auto">
          <a:xfrm>
            <a:off x="0" y="0"/>
            <a:ext cx="9144000" cy="6974631"/>
          </a:xfrm>
          <a:prstGeom prst="rect">
            <a:avLst/>
          </a:prstGeom>
          <a:noFill/>
        </p:spPr>
      </p:pic>
      <p:sp>
        <p:nvSpPr>
          <p:cNvPr id="3" name="Прямоугольник 2"/>
          <p:cNvSpPr/>
          <p:nvPr/>
        </p:nvSpPr>
        <p:spPr>
          <a:xfrm>
            <a:off x="467544" y="476672"/>
            <a:ext cx="3816424" cy="1477328"/>
          </a:xfrm>
          <a:prstGeom prst="rect">
            <a:avLst/>
          </a:prstGeom>
        </p:spPr>
        <p:txBody>
          <a:bodyPr wrap="square">
            <a:spAutoFit/>
          </a:bodyPr>
          <a:lstStyle/>
          <a:p>
            <a:pPr algn="ctr"/>
            <a:r>
              <a:rPr lang="ru-RU" b="1" dirty="0">
                <a:solidFill>
                  <a:srgbClr val="00B050"/>
                </a:solidFill>
              </a:rPr>
              <a:t>Игры на формирование умений детей занимать определенное пространственное положение по заданному условию (от себя, от предмета).</a:t>
            </a:r>
            <a:endParaRPr lang="ru-RU" dirty="0">
              <a:solidFill>
                <a:srgbClr val="00B050"/>
              </a:solidFill>
            </a:endParaRPr>
          </a:p>
        </p:txBody>
      </p:sp>
      <p:pic>
        <p:nvPicPr>
          <p:cNvPr id="16386" name="Picture 2" descr="http://img0.liveinternet.ru/images/attach/c/9/106/966/106966736_51.png"/>
          <p:cNvPicPr>
            <a:picLocks noChangeAspect="1" noChangeArrowheads="1"/>
          </p:cNvPicPr>
          <p:nvPr/>
        </p:nvPicPr>
        <p:blipFill>
          <a:blip r:embed="rId3" cstate="print"/>
          <a:srcRect/>
          <a:stretch>
            <a:fillRect/>
          </a:stretch>
        </p:blipFill>
        <p:spPr bwMode="auto">
          <a:xfrm>
            <a:off x="2555776" y="1556792"/>
            <a:ext cx="1459643" cy="1656000"/>
          </a:xfrm>
          <a:prstGeom prst="rect">
            <a:avLst/>
          </a:prstGeom>
          <a:noFill/>
        </p:spPr>
      </p:pic>
      <p:sp>
        <p:nvSpPr>
          <p:cNvPr id="5" name="Прямоугольник 4"/>
          <p:cNvSpPr/>
          <p:nvPr/>
        </p:nvSpPr>
        <p:spPr>
          <a:xfrm>
            <a:off x="4860032" y="404664"/>
            <a:ext cx="3960440" cy="1384995"/>
          </a:xfrm>
          <a:prstGeom prst="rect">
            <a:avLst/>
          </a:prstGeom>
        </p:spPr>
        <p:txBody>
          <a:bodyPr wrap="square">
            <a:spAutoFit/>
          </a:bodyPr>
          <a:lstStyle/>
          <a:p>
            <a:pPr algn="ctr"/>
            <a:r>
              <a:rPr lang="ru-RU" sz="1200" dirty="0"/>
              <a:t> </a:t>
            </a:r>
            <a:r>
              <a:rPr lang="ru-RU" sz="1200" b="1" dirty="0"/>
              <a:t>Игра «Отгадай – где</a:t>
            </a:r>
            <a:r>
              <a:rPr lang="ru-RU" sz="1200" b="1" dirty="0" smtClean="0"/>
              <a:t>…»</a:t>
            </a:r>
          </a:p>
          <a:p>
            <a:pPr algn="just"/>
            <a:r>
              <a:rPr lang="ru-RU" sz="1200" dirty="0"/>
              <a:t> Воспитатель предлагает детям встать в кружок </a:t>
            </a:r>
            <a:r>
              <a:rPr lang="ru-RU" sz="1200" dirty="0" smtClean="0"/>
              <a:t> </a:t>
            </a:r>
            <a:r>
              <a:rPr lang="ru-RU" sz="1200" dirty="0"/>
              <a:t>и посмотреть, какие предметы или кто из детей находится слева, справа, сзади, впереди них. За каждый правильный ответ ребёнок получает фишку. В конце игры подсчитывается количество полученных очков-фишек у каждого ребёнка.</a:t>
            </a:r>
          </a:p>
        </p:txBody>
      </p:sp>
      <p:pic>
        <p:nvPicPr>
          <p:cNvPr id="16388" name="Picture 4" descr="http://tomalogy.org/wp-content/uploads/2013/12/23816_23.jpg"/>
          <p:cNvPicPr>
            <a:picLocks noChangeAspect="1" noChangeArrowheads="1"/>
          </p:cNvPicPr>
          <p:nvPr/>
        </p:nvPicPr>
        <p:blipFill>
          <a:blip r:embed="rId4" cstate="print"/>
          <a:srcRect/>
          <a:stretch>
            <a:fillRect/>
          </a:stretch>
        </p:blipFill>
        <p:spPr bwMode="auto">
          <a:xfrm>
            <a:off x="5580112" y="1700808"/>
            <a:ext cx="2620569" cy="1476000"/>
          </a:xfrm>
          <a:prstGeom prst="rect">
            <a:avLst/>
          </a:prstGeom>
          <a:noFill/>
        </p:spPr>
      </p:pic>
      <p:sp>
        <p:nvSpPr>
          <p:cNvPr id="7" name="Прямоугольник 6"/>
          <p:cNvSpPr/>
          <p:nvPr/>
        </p:nvSpPr>
        <p:spPr>
          <a:xfrm>
            <a:off x="467544" y="3789040"/>
            <a:ext cx="3960440" cy="1938992"/>
          </a:xfrm>
          <a:prstGeom prst="rect">
            <a:avLst/>
          </a:prstGeom>
        </p:spPr>
        <p:txBody>
          <a:bodyPr wrap="square">
            <a:spAutoFit/>
          </a:bodyPr>
          <a:lstStyle/>
          <a:p>
            <a:pPr algn="ctr"/>
            <a:r>
              <a:rPr lang="ru-RU" sz="1200" b="1" dirty="0"/>
              <a:t>Игра «</a:t>
            </a:r>
            <a:r>
              <a:rPr lang="ru-RU" sz="1200" b="1" dirty="0" smtClean="0"/>
              <a:t>Корабли»</a:t>
            </a:r>
          </a:p>
          <a:p>
            <a:r>
              <a:rPr lang="ru-RU" sz="1200" dirty="0" smtClean="0"/>
              <a:t>Все </a:t>
            </a:r>
            <a:r>
              <a:rPr lang="ru-RU" sz="1200" dirty="0"/>
              <a:t>дети </a:t>
            </a:r>
            <a:r>
              <a:rPr lang="ru-RU" sz="1200" dirty="0" smtClean="0"/>
              <a:t>стоят на одной стороне площадки, на другой стороне стоят кубики </a:t>
            </a:r>
            <a:r>
              <a:rPr lang="ru-RU" sz="1200" dirty="0"/>
              <a:t>на одинаковом расстоянии друг от друга: 3-4 ряда по 3 шт. в каждом ряду. Это «острова» в море, а каждый из детей будет по очереди «кораблём». На каждом острове кто-то живёт (</a:t>
            </a:r>
            <a:r>
              <a:rPr lang="ru-RU" sz="1200" dirty="0" smtClean="0"/>
              <a:t>игрушка).  Воспитатель </a:t>
            </a:r>
            <a:r>
              <a:rPr lang="ru-RU" sz="1200" dirty="0"/>
              <a:t>даёт ориентиры, указав место отправной </a:t>
            </a:r>
            <a:r>
              <a:rPr lang="ru-RU" sz="1200" dirty="0" smtClean="0"/>
              <a:t>точки, а ребенок двигается, следуя указанием взрослого. Добравшись </a:t>
            </a:r>
            <a:r>
              <a:rPr lang="ru-RU" sz="1200" dirty="0"/>
              <a:t>до нужного «острова» ребёнок </a:t>
            </a:r>
            <a:r>
              <a:rPr lang="ru-RU" sz="1200" dirty="0" smtClean="0"/>
              <a:t>забирает игрушку. </a:t>
            </a:r>
            <a:endParaRPr lang="ru-RU" sz="1200" dirty="0"/>
          </a:p>
        </p:txBody>
      </p:sp>
      <p:sp>
        <p:nvSpPr>
          <p:cNvPr id="8" name="Прямоугольник 7"/>
          <p:cNvSpPr/>
          <p:nvPr/>
        </p:nvSpPr>
        <p:spPr>
          <a:xfrm>
            <a:off x="4788024" y="3861048"/>
            <a:ext cx="3960440" cy="2677656"/>
          </a:xfrm>
          <a:prstGeom prst="rect">
            <a:avLst/>
          </a:prstGeom>
        </p:spPr>
        <p:txBody>
          <a:bodyPr wrap="square">
            <a:spAutoFit/>
          </a:bodyPr>
          <a:lstStyle/>
          <a:p>
            <a:pPr algn="ctr"/>
            <a:r>
              <a:rPr lang="ru-RU" sz="1200" b="1" dirty="0" smtClean="0"/>
              <a:t>Вариант 1.</a:t>
            </a:r>
            <a:endParaRPr lang="ru-RU" sz="1200" dirty="0" smtClean="0"/>
          </a:p>
          <a:p>
            <a:pPr algn="just"/>
            <a:r>
              <a:rPr lang="ru-RU" sz="1200" dirty="0"/>
              <a:t>В</a:t>
            </a:r>
            <a:r>
              <a:rPr lang="ru-RU" sz="1200" dirty="0" smtClean="0"/>
              <a:t>оспитатель даёт поэтапные направления движения. Например, пройди вперёд два острова, поверни налево, пройди ещё один остров, поверни направо, пройди ещё один остров – ищи.</a:t>
            </a:r>
          </a:p>
          <a:p>
            <a:pPr algn="ctr"/>
            <a:r>
              <a:rPr lang="ru-RU" sz="1200" b="1" dirty="0" smtClean="0"/>
              <a:t>Вариант 2.</a:t>
            </a:r>
          </a:p>
          <a:p>
            <a:pPr algn="just"/>
            <a:r>
              <a:rPr lang="ru-RU" sz="1200" dirty="0"/>
              <a:t>В</a:t>
            </a:r>
            <a:r>
              <a:rPr lang="ru-RU" sz="1200" dirty="0" smtClean="0"/>
              <a:t>оспитатель даёт ориентир расположения «острова» относительно других. Например, этот «остров» синего цвета, находится слева, а перед ним – белый «остров».</a:t>
            </a:r>
          </a:p>
          <a:p>
            <a:pPr algn="ctr"/>
            <a:r>
              <a:rPr lang="ru-RU" sz="1200" b="1" dirty="0" smtClean="0"/>
              <a:t>Вариант 3.</a:t>
            </a:r>
          </a:p>
          <a:p>
            <a:pPr algn="just"/>
            <a:r>
              <a:rPr lang="ru-RU" sz="1200" dirty="0"/>
              <a:t> </a:t>
            </a:r>
            <a:r>
              <a:rPr lang="ru-RU" sz="1200" dirty="0" smtClean="0"/>
              <a:t>Воспитатель даёт ребёнку схему расположения «островов» и даёт указания по схеме, после чего ребёнок пытается найти нужный «остров» на ковре. Например, на схеме (3х3) нужный «остров» справа наверху, и т.п.</a:t>
            </a:r>
            <a:endParaRPr lang="ru-RU" sz="1200" dirty="0"/>
          </a:p>
        </p:txBody>
      </p:sp>
      <p:pic>
        <p:nvPicPr>
          <p:cNvPr id="16390" name="Picture 6" descr="http://go2.imgsmail.ru/imgpreview?key=7e0e1029eeddf905&amp;mb=imgdb_preview_1068"/>
          <p:cNvPicPr>
            <a:picLocks noChangeAspect="1" noChangeArrowheads="1"/>
          </p:cNvPicPr>
          <p:nvPr/>
        </p:nvPicPr>
        <p:blipFill>
          <a:blip r:embed="rId5" cstate="print"/>
          <a:srcRect/>
          <a:stretch>
            <a:fillRect/>
          </a:stretch>
        </p:blipFill>
        <p:spPr bwMode="auto">
          <a:xfrm>
            <a:off x="1331640" y="5517232"/>
            <a:ext cx="480694" cy="360000"/>
          </a:xfrm>
          <a:prstGeom prst="rect">
            <a:avLst/>
          </a:prstGeom>
          <a:noFill/>
        </p:spPr>
      </p:pic>
      <p:pic>
        <p:nvPicPr>
          <p:cNvPr id="16392" name="Picture 8" descr="http://demiart.ru/forum/uploads8/post-687031-1312713353.jpg"/>
          <p:cNvPicPr>
            <a:picLocks noChangeAspect="1" noChangeArrowheads="1"/>
          </p:cNvPicPr>
          <p:nvPr/>
        </p:nvPicPr>
        <p:blipFill>
          <a:blip r:embed="rId6" cstate="print"/>
          <a:srcRect/>
          <a:stretch>
            <a:fillRect/>
          </a:stretch>
        </p:blipFill>
        <p:spPr bwMode="auto">
          <a:xfrm>
            <a:off x="1907704" y="5517232"/>
            <a:ext cx="624000" cy="468000"/>
          </a:xfrm>
          <a:prstGeom prst="rect">
            <a:avLst/>
          </a:prstGeom>
          <a:noFill/>
        </p:spPr>
      </p:pic>
      <p:pic>
        <p:nvPicPr>
          <p:cNvPr id="16394" name="Picture 10" descr="http://rstart.com.ua/images/productsia/myagkie-modyli/pp-kubik.jpg"/>
          <p:cNvPicPr>
            <a:picLocks noChangeAspect="1" noChangeArrowheads="1"/>
          </p:cNvPicPr>
          <p:nvPr/>
        </p:nvPicPr>
        <p:blipFill>
          <a:blip r:embed="rId7" cstate="print"/>
          <a:srcRect/>
          <a:stretch>
            <a:fillRect/>
          </a:stretch>
        </p:blipFill>
        <p:spPr bwMode="auto">
          <a:xfrm>
            <a:off x="2627784" y="5517232"/>
            <a:ext cx="476470" cy="360000"/>
          </a:xfrm>
          <a:prstGeom prst="rect">
            <a:avLst/>
          </a:prstGeom>
          <a:noFill/>
        </p:spPr>
      </p:pic>
      <p:pic>
        <p:nvPicPr>
          <p:cNvPr id="12" name="Picture 10" descr="http://rstart.com.ua/images/productsia/myagkie-modyli/pp-kubik.jpg"/>
          <p:cNvPicPr>
            <a:picLocks noChangeAspect="1" noChangeArrowheads="1"/>
          </p:cNvPicPr>
          <p:nvPr/>
        </p:nvPicPr>
        <p:blipFill>
          <a:blip r:embed="rId7" cstate="print"/>
          <a:srcRect/>
          <a:stretch>
            <a:fillRect/>
          </a:stretch>
        </p:blipFill>
        <p:spPr bwMode="auto">
          <a:xfrm>
            <a:off x="2051720" y="5877272"/>
            <a:ext cx="476470" cy="360000"/>
          </a:xfrm>
          <a:prstGeom prst="rect">
            <a:avLst/>
          </a:prstGeom>
          <a:noFill/>
        </p:spPr>
      </p:pic>
      <p:pic>
        <p:nvPicPr>
          <p:cNvPr id="13" name="Picture 10" descr="http://rstart.com.ua/images/productsia/myagkie-modyli/pp-kubik.jpg"/>
          <p:cNvPicPr>
            <a:picLocks noChangeAspect="1" noChangeArrowheads="1"/>
          </p:cNvPicPr>
          <p:nvPr/>
        </p:nvPicPr>
        <p:blipFill>
          <a:blip r:embed="rId7" cstate="print"/>
          <a:srcRect/>
          <a:stretch>
            <a:fillRect/>
          </a:stretch>
        </p:blipFill>
        <p:spPr bwMode="auto">
          <a:xfrm>
            <a:off x="1331640" y="6309320"/>
            <a:ext cx="476470" cy="360000"/>
          </a:xfrm>
          <a:prstGeom prst="rect">
            <a:avLst/>
          </a:prstGeom>
          <a:noFill/>
        </p:spPr>
      </p:pic>
      <p:pic>
        <p:nvPicPr>
          <p:cNvPr id="16396" name="Picture 12" descr="http://www.nienhuis.ru/upload_files/catalog/417_1.jpg"/>
          <p:cNvPicPr>
            <a:picLocks noChangeAspect="1" noChangeArrowheads="1"/>
          </p:cNvPicPr>
          <p:nvPr/>
        </p:nvPicPr>
        <p:blipFill>
          <a:blip r:embed="rId8" cstate="print"/>
          <a:srcRect/>
          <a:stretch>
            <a:fillRect/>
          </a:stretch>
        </p:blipFill>
        <p:spPr bwMode="auto">
          <a:xfrm>
            <a:off x="2051720" y="6309320"/>
            <a:ext cx="428571" cy="360000"/>
          </a:xfrm>
          <a:prstGeom prst="rect">
            <a:avLst/>
          </a:prstGeom>
          <a:noFill/>
        </p:spPr>
      </p:pic>
      <p:pic>
        <p:nvPicPr>
          <p:cNvPr id="15" name="Picture 12" descr="http://www.nienhuis.ru/upload_files/catalog/417_1.jpg"/>
          <p:cNvPicPr>
            <a:picLocks noChangeAspect="1" noChangeArrowheads="1"/>
          </p:cNvPicPr>
          <p:nvPr/>
        </p:nvPicPr>
        <p:blipFill>
          <a:blip r:embed="rId8" cstate="print"/>
          <a:srcRect/>
          <a:stretch>
            <a:fillRect/>
          </a:stretch>
        </p:blipFill>
        <p:spPr bwMode="auto">
          <a:xfrm>
            <a:off x="1403648" y="5877272"/>
            <a:ext cx="428571" cy="360000"/>
          </a:xfrm>
          <a:prstGeom prst="rect">
            <a:avLst/>
          </a:prstGeom>
          <a:noFill/>
        </p:spPr>
      </p:pic>
      <p:pic>
        <p:nvPicPr>
          <p:cNvPr id="16" name="Picture 8" descr="http://demiart.ru/forum/uploads8/post-687031-1312713353.jpg"/>
          <p:cNvPicPr>
            <a:picLocks noChangeAspect="1" noChangeArrowheads="1"/>
          </p:cNvPicPr>
          <p:nvPr/>
        </p:nvPicPr>
        <p:blipFill>
          <a:blip r:embed="rId6" cstate="print"/>
          <a:srcRect/>
          <a:stretch>
            <a:fillRect/>
          </a:stretch>
        </p:blipFill>
        <p:spPr bwMode="auto">
          <a:xfrm>
            <a:off x="2555776" y="5877272"/>
            <a:ext cx="624000" cy="468000"/>
          </a:xfrm>
          <a:prstGeom prst="rect">
            <a:avLst/>
          </a:prstGeom>
          <a:noFill/>
        </p:spPr>
      </p:pic>
      <p:pic>
        <p:nvPicPr>
          <p:cNvPr id="17" name="Picture 6" descr="http://go2.imgsmail.ru/imgpreview?key=7e0e1029eeddf905&amp;mb=imgdb_preview_1068"/>
          <p:cNvPicPr>
            <a:picLocks noChangeAspect="1" noChangeArrowheads="1"/>
          </p:cNvPicPr>
          <p:nvPr/>
        </p:nvPicPr>
        <p:blipFill>
          <a:blip r:embed="rId5" cstate="print"/>
          <a:srcRect/>
          <a:stretch>
            <a:fillRect/>
          </a:stretch>
        </p:blipFill>
        <p:spPr bwMode="auto">
          <a:xfrm>
            <a:off x="2699792" y="6309320"/>
            <a:ext cx="480694" cy="360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0D39~1\AppData\Local\Temp\Rar$DI03.779\шаблон.pn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3" name="Прямоугольник 2"/>
          <p:cNvSpPr/>
          <p:nvPr/>
        </p:nvSpPr>
        <p:spPr>
          <a:xfrm>
            <a:off x="467544" y="404664"/>
            <a:ext cx="3888432" cy="1754326"/>
          </a:xfrm>
          <a:prstGeom prst="rect">
            <a:avLst/>
          </a:prstGeom>
        </p:spPr>
        <p:txBody>
          <a:bodyPr wrap="square">
            <a:spAutoFit/>
          </a:bodyPr>
          <a:lstStyle/>
          <a:p>
            <a:pPr algn="ctr"/>
            <a:r>
              <a:rPr lang="ru-RU" sz="1200" dirty="0"/>
              <a:t> </a:t>
            </a:r>
            <a:r>
              <a:rPr lang="ru-RU" sz="1200" b="1" dirty="0"/>
              <a:t>Игра «Давай меняться</a:t>
            </a:r>
            <a:r>
              <a:rPr lang="ru-RU" sz="1200" b="1" dirty="0" smtClean="0"/>
              <a:t>»</a:t>
            </a:r>
          </a:p>
          <a:p>
            <a:pPr algn="just"/>
            <a:r>
              <a:rPr lang="ru-RU" sz="1200" dirty="0"/>
              <a:t> Дети стоят </a:t>
            </a:r>
            <a:r>
              <a:rPr lang="ru-RU" sz="1200" dirty="0" smtClean="0"/>
              <a:t> </a:t>
            </a:r>
            <a:r>
              <a:rPr lang="ru-RU" sz="1200" dirty="0"/>
              <a:t>на одинаковом расстоянии друг от друга. Воспитатель даёт инструкции по передвижению в пространстве кому-то одному из детей для нахождения определённого места в пространстве по заданным ориентирам. Например, Саша, встань так, чтобы справа от тебя была стена, а перед тобой была Полина. Если Саша отыскал место верно, то ребёнок, стоящий на этом месте, встаёт на Сашино место.</a:t>
            </a:r>
          </a:p>
        </p:txBody>
      </p:sp>
      <p:pic>
        <p:nvPicPr>
          <p:cNvPr id="3074" name="Picture 2" descr="http://www.bibabo.lv/e2d7674f860d.png"/>
          <p:cNvPicPr>
            <a:picLocks noChangeAspect="1" noChangeArrowheads="1"/>
          </p:cNvPicPr>
          <p:nvPr/>
        </p:nvPicPr>
        <p:blipFill>
          <a:blip r:embed="rId3" cstate="print"/>
          <a:srcRect/>
          <a:stretch>
            <a:fillRect/>
          </a:stretch>
        </p:blipFill>
        <p:spPr bwMode="auto">
          <a:xfrm>
            <a:off x="467544" y="2132856"/>
            <a:ext cx="3784500" cy="900000"/>
          </a:xfrm>
          <a:prstGeom prst="rect">
            <a:avLst/>
          </a:prstGeom>
          <a:noFill/>
        </p:spPr>
      </p:pic>
      <p:sp>
        <p:nvSpPr>
          <p:cNvPr id="5" name="Прямоугольник 4"/>
          <p:cNvSpPr/>
          <p:nvPr/>
        </p:nvSpPr>
        <p:spPr>
          <a:xfrm>
            <a:off x="4860032" y="404665"/>
            <a:ext cx="3888432" cy="1938992"/>
          </a:xfrm>
          <a:prstGeom prst="rect">
            <a:avLst/>
          </a:prstGeom>
        </p:spPr>
        <p:txBody>
          <a:bodyPr wrap="square">
            <a:spAutoFit/>
          </a:bodyPr>
          <a:lstStyle/>
          <a:p>
            <a:pPr algn="ctr"/>
            <a:r>
              <a:rPr lang="ru-RU" sz="1200" b="1" dirty="0"/>
              <a:t> Игра «Угадай, кого загадали</a:t>
            </a:r>
            <a:r>
              <a:rPr lang="ru-RU" sz="1200" b="1" dirty="0" smtClean="0"/>
              <a:t>?»</a:t>
            </a:r>
          </a:p>
          <a:p>
            <a:pPr algn="just"/>
            <a:r>
              <a:rPr lang="ru-RU" sz="1200" dirty="0" smtClean="0"/>
              <a:t>Ребенок стоит </a:t>
            </a:r>
            <a:r>
              <a:rPr lang="ru-RU" sz="1200" dirty="0"/>
              <a:t>в центре, игрушки размещаются вокруг. Педагог загадывает одну игрушку, ребенку предлагает угадать какую. Адрес загаданной игрушки, например, такой: она сидит сбоку от тебя (или перед тобой, или за тобой). Он должен назвать игрушку, находящуюся в указанном месте. Затем педагог предлагает поменяться местами. Теперь загадывать адрес игрушки будет ребенок. В дальнейшем можно ввести дополнительные различения: справа и слева.</a:t>
            </a:r>
          </a:p>
        </p:txBody>
      </p:sp>
      <p:pic>
        <p:nvPicPr>
          <p:cNvPr id="3076" name="Picture 4" descr="http://www.mamininteres.ru/wp-content/uploads/2011/11/reb9.jpg"/>
          <p:cNvPicPr>
            <a:picLocks noChangeAspect="1" noChangeArrowheads="1"/>
          </p:cNvPicPr>
          <p:nvPr/>
        </p:nvPicPr>
        <p:blipFill>
          <a:blip r:embed="rId4" cstate="print"/>
          <a:srcRect/>
          <a:stretch>
            <a:fillRect/>
          </a:stretch>
        </p:blipFill>
        <p:spPr bwMode="auto">
          <a:xfrm>
            <a:off x="6948264" y="2132856"/>
            <a:ext cx="1512000" cy="1008000"/>
          </a:xfrm>
          <a:prstGeom prst="rect">
            <a:avLst/>
          </a:prstGeom>
          <a:noFill/>
        </p:spPr>
      </p:pic>
      <p:sp>
        <p:nvSpPr>
          <p:cNvPr id="7" name="Прямоугольник 6"/>
          <p:cNvSpPr/>
          <p:nvPr/>
        </p:nvSpPr>
        <p:spPr>
          <a:xfrm>
            <a:off x="467544" y="3789040"/>
            <a:ext cx="3888432" cy="1200329"/>
          </a:xfrm>
          <a:prstGeom prst="rect">
            <a:avLst/>
          </a:prstGeom>
        </p:spPr>
        <p:txBody>
          <a:bodyPr wrap="square">
            <a:spAutoFit/>
          </a:bodyPr>
          <a:lstStyle/>
          <a:p>
            <a:pPr algn="ctr"/>
            <a:r>
              <a:rPr lang="ru-RU" b="1" dirty="0" smtClean="0">
                <a:solidFill>
                  <a:srgbClr val="00B050"/>
                </a:solidFill>
              </a:rPr>
              <a:t> Игры на формирование умений детей определять словом положение того или иного предмета по отношению к другому.</a:t>
            </a:r>
            <a:endParaRPr lang="ru-RU" dirty="0">
              <a:solidFill>
                <a:srgbClr val="00B050"/>
              </a:solidFill>
            </a:endParaRPr>
          </a:p>
        </p:txBody>
      </p:sp>
      <p:pic>
        <p:nvPicPr>
          <p:cNvPr id="2" name="Picture 2" descr="http://img-fotki.yandex.ru/get/4607/svetlera.68/0_514c4_ecfbf460_XXXL.jpg"/>
          <p:cNvPicPr>
            <a:picLocks noChangeAspect="1" noChangeArrowheads="1"/>
          </p:cNvPicPr>
          <p:nvPr/>
        </p:nvPicPr>
        <p:blipFill>
          <a:blip r:embed="rId5" cstate="print"/>
          <a:srcRect/>
          <a:stretch>
            <a:fillRect/>
          </a:stretch>
        </p:blipFill>
        <p:spPr bwMode="auto">
          <a:xfrm>
            <a:off x="2483768" y="5085184"/>
            <a:ext cx="1317774" cy="1332000"/>
          </a:xfrm>
          <a:prstGeom prst="rect">
            <a:avLst/>
          </a:prstGeom>
          <a:noFill/>
        </p:spPr>
      </p:pic>
      <p:pic>
        <p:nvPicPr>
          <p:cNvPr id="4" name="Picture 4" descr="http://img-fotki.yandex.ru/get/9317/136487634.e53/0_113229_82d4314c_L.png"/>
          <p:cNvPicPr>
            <a:picLocks noChangeAspect="1" noChangeArrowheads="1"/>
          </p:cNvPicPr>
          <p:nvPr/>
        </p:nvPicPr>
        <p:blipFill>
          <a:blip r:embed="rId6" cstate="print"/>
          <a:srcRect/>
          <a:stretch>
            <a:fillRect/>
          </a:stretch>
        </p:blipFill>
        <p:spPr bwMode="auto">
          <a:xfrm>
            <a:off x="1187624" y="5229200"/>
            <a:ext cx="859680" cy="1080000"/>
          </a:xfrm>
          <a:prstGeom prst="rect">
            <a:avLst/>
          </a:prstGeom>
          <a:noFill/>
        </p:spPr>
      </p:pic>
      <p:sp>
        <p:nvSpPr>
          <p:cNvPr id="10" name="Прямоугольник 9"/>
          <p:cNvSpPr/>
          <p:nvPr/>
        </p:nvSpPr>
        <p:spPr>
          <a:xfrm>
            <a:off x="4788024" y="3717032"/>
            <a:ext cx="3960440" cy="2862322"/>
          </a:xfrm>
          <a:prstGeom prst="rect">
            <a:avLst/>
          </a:prstGeom>
        </p:spPr>
        <p:txBody>
          <a:bodyPr wrap="square">
            <a:spAutoFit/>
          </a:bodyPr>
          <a:lstStyle/>
          <a:p>
            <a:pPr algn="ctr"/>
            <a:r>
              <a:rPr lang="ru-RU" sz="1200" b="1" dirty="0" smtClean="0"/>
              <a:t>Игра «Что изменилось?»</a:t>
            </a:r>
            <a:endParaRPr lang="ru-RU" sz="1200" dirty="0" smtClean="0"/>
          </a:p>
          <a:p>
            <a:pPr algn="just"/>
            <a:r>
              <a:rPr lang="ru-RU" sz="1200" dirty="0" smtClean="0"/>
              <a:t>Перед детьми  в 2 (3) ряда расположены игрушки, по 3 (4) в каждом ряду. Ведущий предлагает всем детям посмотреть и запомнить расположение игрушек. Затем дети закрывают глаза.</a:t>
            </a:r>
          </a:p>
          <a:p>
            <a:pPr algn="just"/>
            <a:r>
              <a:rPr lang="ru-RU" sz="1200" b="1" dirty="0" smtClean="0"/>
              <a:t>Вариант 1:</a:t>
            </a:r>
            <a:r>
              <a:rPr lang="ru-RU" sz="1200" dirty="0" smtClean="0"/>
              <a:t> ведущий убирает какую-нибудь игрушку и просит назвать                  её и то место, где она находилась. Например, исчез </a:t>
            </a:r>
            <a:r>
              <a:rPr lang="ru-RU" sz="1200" dirty="0" err="1" smtClean="0"/>
              <a:t>дракоша</a:t>
            </a:r>
            <a:r>
              <a:rPr lang="ru-RU" sz="1200" dirty="0" smtClean="0"/>
              <a:t>, который был  внизу между щенком и попугаем.</a:t>
            </a:r>
          </a:p>
          <a:p>
            <a:pPr algn="just"/>
            <a:r>
              <a:rPr lang="ru-RU" sz="1200" b="1" dirty="0" smtClean="0"/>
              <a:t>Вариант 2:</a:t>
            </a:r>
            <a:r>
              <a:rPr lang="ru-RU" sz="1200" dirty="0" smtClean="0"/>
              <a:t> ведущий меняет местами две игрушки и просит назвать то место, где они были первоначально. Например, поросёнок сидел внизу слева, а мышка – наверху между щенком и телёнком.</a:t>
            </a:r>
          </a:p>
          <a:p>
            <a:pPr algn="just"/>
            <a:r>
              <a:rPr lang="ru-RU" sz="1200" dirty="0" smtClean="0"/>
              <a:t>В роли ведущего может быть как воспитатель, так и ребёнок.</a:t>
            </a:r>
            <a:endParaRPr lang="ru-RU"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0D39~1\AppData\Local\Temp\Rar$DI03.779\шаблон.pn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3" name="Прямоугольник 2"/>
          <p:cNvSpPr/>
          <p:nvPr/>
        </p:nvSpPr>
        <p:spPr>
          <a:xfrm>
            <a:off x="467544" y="476672"/>
            <a:ext cx="3888432" cy="1200329"/>
          </a:xfrm>
          <a:prstGeom prst="rect">
            <a:avLst/>
          </a:prstGeom>
        </p:spPr>
        <p:txBody>
          <a:bodyPr wrap="square">
            <a:spAutoFit/>
          </a:bodyPr>
          <a:lstStyle/>
          <a:p>
            <a:pPr algn="ctr"/>
            <a:r>
              <a:rPr lang="ru-RU" sz="1200" b="1" dirty="0" smtClean="0"/>
              <a:t>Игра «Отгадай, кто, где стоит?»</a:t>
            </a:r>
          </a:p>
          <a:p>
            <a:pPr algn="just"/>
            <a:r>
              <a:rPr lang="ru-RU" sz="1200" b="1" dirty="0" smtClean="0"/>
              <a:t> </a:t>
            </a:r>
            <a:r>
              <a:rPr lang="ru-RU" sz="1200" dirty="0" smtClean="0"/>
              <a:t>Перед детьми —  несколько предметов, расположенных по углам воображаемого квадрата и в середине его. Ведущий предлагает детям отгадать, какой предмет стоит сзади зайца и перед куклой, или справа от лисы  перед куклой и т. д.</a:t>
            </a:r>
            <a:r>
              <a:rPr lang="ru-RU" sz="1200" b="1" dirty="0" smtClean="0"/>
              <a:t>  </a:t>
            </a:r>
            <a:endParaRPr lang="ru-RU" sz="1200" dirty="0"/>
          </a:p>
        </p:txBody>
      </p:sp>
      <p:pic>
        <p:nvPicPr>
          <p:cNvPr id="2050" name="Picture 2" descr="http://img-fotki.yandex.ru/get/5823/102699435.4b9/0_77f52_ff4ce25d_XL.jpg"/>
          <p:cNvPicPr>
            <a:picLocks noChangeAspect="1" noChangeArrowheads="1"/>
          </p:cNvPicPr>
          <p:nvPr/>
        </p:nvPicPr>
        <p:blipFill>
          <a:blip r:embed="rId3" cstate="print"/>
          <a:srcRect/>
          <a:stretch>
            <a:fillRect/>
          </a:stretch>
        </p:blipFill>
        <p:spPr bwMode="auto">
          <a:xfrm>
            <a:off x="1619672" y="1700808"/>
            <a:ext cx="1440000" cy="1440000"/>
          </a:xfrm>
          <a:prstGeom prst="rect">
            <a:avLst/>
          </a:prstGeom>
          <a:noFill/>
        </p:spPr>
      </p:pic>
      <p:sp>
        <p:nvSpPr>
          <p:cNvPr id="5" name="Прямоугольник 4"/>
          <p:cNvSpPr/>
          <p:nvPr/>
        </p:nvSpPr>
        <p:spPr>
          <a:xfrm>
            <a:off x="4860032" y="404665"/>
            <a:ext cx="3888432" cy="646331"/>
          </a:xfrm>
          <a:prstGeom prst="rect">
            <a:avLst/>
          </a:prstGeom>
        </p:spPr>
        <p:txBody>
          <a:bodyPr wrap="square">
            <a:spAutoFit/>
          </a:bodyPr>
          <a:lstStyle/>
          <a:p>
            <a:pPr algn="ctr"/>
            <a:r>
              <a:rPr lang="ru-RU" b="1" dirty="0" smtClean="0">
                <a:solidFill>
                  <a:srgbClr val="00B050"/>
                </a:solidFill>
              </a:rPr>
              <a:t>Игры на формирование умений ориентироваться в движении.</a:t>
            </a:r>
            <a:endParaRPr lang="ru-RU" dirty="0">
              <a:solidFill>
                <a:srgbClr val="00B050"/>
              </a:solidFill>
            </a:endParaRPr>
          </a:p>
        </p:txBody>
      </p:sp>
      <p:pic>
        <p:nvPicPr>
          <p:cNvPr id="2052" name="Picture 4" descr="http://i.allday.ru/uploads/posts/2009-05/thumbs/1243392090_novyj-risunok-539-kopiya.jpg"/>
          <p:cNvPicPr>
            <a:picLocks noChangeAspect="1" noChangeArrowheads="1"/>
          </p:cNvPicPr>
          <p:nvPr/>
        </p:nvPicPr>
        <p:blipFill>
          <a:blip r:embed="rId4" cstate="print"/>
          <a:srcRect b="53202"/>
          <a:stretch>
            <a:fillRect/>
          </a:stretch>
        </p:blipFill>
        <p:spPr bwMode="auto">
          <a:xfrm>
            <a:off x="5652120" y="1340768"/>
            <a:ext cx="2256043" cy="1440000"/>
          </a:xfrm>
          <a:prstGeom prst="rect">
            <a:avLst/>
          </a:prstGeom>
          <a:noFill/>
        </p:spPr>
      </p:pic>
      <p:sp>
        <p:nvSpPr>
          <p:cNvPr id="7" name="Прямоугольник 6"/>
          <p:cNvSpPr/>
          <p:nvPr/>
        </p:nvSpPr>
        <p:spPr>
          <a:xfrm>
            <a:off x="467544" y="3789040"/>
            <a:ext cx="3888432" cy="1754326"/>
          </a:xfrm>
          <a:prstGeom prst="rect">
            <a:avLst/>
          </a:prstGeom>
        </p:spPr>
        <p:txBody>
          <a:bodyPr wrap="square">
            <a:spAutoFit/>
          </a:bodyPr>
          <a:lstStyle/>
          <a:p>
            <a:pPr algn="ctr"/>
            <a:r>
              <a:rPr lang="ru-RU" sz="1200" b="1" dirty="0" smtClean="0"/>
              <a:t>Игра «Куда пойдёшь и что найдёшь?»</a:t>
            </a:r>
          </a:p>
          <a:p>
            <a:pPr algn="just"/>
            <a:r>
              <a:rPr lang="ru-RU" sz="1200" dirty="0" smtClean="0"/>
              <a:t>Перед игрой все дети встают  полукругом перед  игрушками. Один из детей поворачивается лицом ко всем детям, но при этом не видит, куда воспитатель спрятал игрушку. Затем ведущий даёт инструкции этому ребёнку. Например, сделай 2 шага вперёд, 3 шага влево, ещё 1 шаг вперёд, ищи. В роли ведущего вначале выступает воспитатель, затем – это может быть ребёнок, правильно выполнивший инструкцию.</a:t>
            </a:r>
            <a:endParaRPr lang="ru-RU" sz="1200" dirty="0"/>
          </a:p>
        </p:txBody>
      </p:sp>
      <p:pic>
        <p:nvPicPr>
          <p:cNvPr id="2054" name="Picture 6" descr="http://img-fotki.yandex.ru/get/9092/58581001.db/0_acfcb_d34d62d4_L.png"/>
          <p:cNvPicPr>
            <a:picLocks noChangeAspect="1" noChangeArrowheads="1"/>
          </p:cNvPicPr>
          <p:nvPr/>
        </p:nvPicPr>
        <p:blipFill>
          <a:blip r:embed="rId5" cstate="print"/>
          <a:srcRect/>
          <a:stretch>
            <a:fillRect/>
          </a:stretch>
        </p:blipFill>
        <p:spPr bwMode="auto">
          <a:xfrm>
            <a:off x="1403648" y="5445224"/>
            <a:ext cx="1993283" cy="1188000"/>
          </a:xfrm>
          <a:prstGeom prst="rect">
            <a:avLst/>
          </a:prstGeom>
          <a:noFill/>
        </p:spPr>
      </p:pic>
      <p:sp>
        <p:nvSpPr>
          <p:cNvPr id="9" name="Прямоугольник 8"/>
          <p:cNvSpPr/>
          <p:nvPr/>
        </p:nvSpPr>
        <p:spPr>
          <a:xfrm>
            <a:off x="4860032" y="3789040"/>
            <a:ext cx="3888432" cy="1569660"/>
          </a:xfrm>
          <a:prstGeom prst="rect">
            <a:avLst/>
          </a:prstGeom>
        </p:spPr>
        <p:txBody>
          <a:bodyPr wrap="square">
            <a:spAutoFit/>
          </a:bodyPr>
          <a:lstStyle/>
          <a:p>
            <a:pPr algn="ctr"/>
            <a:r>
              <a:rPr lang="ru-RU" sz="1200" dirty="0" smtClean="0"/>
              <a:t> </a:t>
            </a:r>
            <a:r>
              <a:rPr lang="ru-RU" sz="1200" b="1" dirty="0" smtClean="0"/>
              <a:t>Игра «Синхронное плавание»</a:t>
            </a:r>
          </a:p>
          <a:p>
            <a:pPr algn="just"/>
            <a:r>
              <a:rPr lang="ru-RU" sz="1200" dirty="0" smtClean="0"/>
              <a:t> Дети стоят  на одинаковом расстоянии друг от друга. Воспитатель даёт инструкции по передвижению в пространстве одновременно всем детям, иногда изменяя их направление относительно друг друга. Например, все сделали шаг вперёд, шаг вправо, два шага влево, повернулись вправо, сделали шаг назад и т.д.</a:t>
            </a:r>
            <a:endParaRPr lang="ru-RU" sz="1200" dirty="0"/>
          </a:p>
        </p:txBody>
      </p:sp>
      <p:pic>
        <p:nvPicPr>
          <p:cNvPr id="2056" name="Picture 8" descr="http://img-fotki.yandex.ru/get/4120/20573769.20/0_8cee6_95955ac5_XL.jpg"/>
          <p:cNvPicPr>
            <a:picLocks noChangeAspect="1" noChangeArrowheads="1"/>
          </p:cNvPicPr>
          <p:nvPr/>
        </p:nvPicPr>
        <p:blipFill>
          <a:blip r:embed="rId6" cstate="print"/>
          <a:srcRect/>
          <a:stretch>
            <a:fillRect/>
          </a:stretch>
        </p:blipFill>
        <p:spPr bwMode="auto">
          <a:xfrm>
            <a:off x="5940152" y="5229200"/>
            <a:ext cx="1584459" cy="1224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0D39~1\AppData\Local\Temp\Rar$DI03.779\шаблон.pn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3" name="Прямоугольник 2"/>
          <p:cNvSpPr/>
          <p:nvPr/>
        </p:nvSpPr>
        <p:spPr>
          <a:xfrm>
            <a:off x="467544" y="404665"/>
            <a:ext cx="3960440" cy="1661993"/>
          </a:xfrm>
          <a:prstGeom prst="rect">
            <a:avLst/>
          </a:prstGeom>
        </p:spPr>
        <p:txBody>
          <a:bodyPr wrap="square">
            <a:spAutoFit/>
          </a:bodyPr>
          <a:lstStyle/>
          <a:p>
            <a:pPr algn="ctr"/>
            <a:r>
              <a:rPr lang="ru-RU" dirty="0" smtClean="0"/>
              <a:t> </a:t>
            </a:r>
            <a:r>
              <a:rPr lang="ru-RU" sz="1200" b="1" dirty="0" smtClean="0"/>
              <a:t>Игра «Новая походка»</a:t>
            </a:r>
          </a:p>
          <a:p>
            <a:pPr algn="just"/>
            <a:r>
              <a:rPr lang="ru-RU" sz="1200" dirty="0" smtClean="0"/>
              <a:t>Эту игру можно проводить с 1-2 детьми. Мы договариваемся, что мы сейчас походим не как все люди, а по особенному. Например, два шага вперёд, один шаг вправо, или шаг назад, два шага вперёд. При усложнении игры ребёнок должен не только контролировать свою «походку», но и повернуть корпус так, чтобы прийти к определённой цели.</a:t>
            </a:r>
            <a:endParaRPr lang="ru-RU" sz="1200" dirty="0"/>
          </a:p>
        </p:txBody>
      </p:sp>
      <p:pic>
        <p:nvPicPr>
          <p:cNvPr id="19458" name="Picture 2" descr="http://www.proshkolu.ru/content/media/pic/std/2000000/1323000/1322764-470720eaac6eb049.jpg"/>
          <p:cNvPicPr>
            <a:picLocks noChangeAspect="1" noChangeArrowheads="1"/>
          </p:cNvPicPr>
          <p:nvPr/>
        </p:nvPicPr>
        <p:blipFill>
          <a:blip r:embed="rId3" cstate="print"/>
          <a:srcRect/>
          <a:stretch>
            <a:fillRect/>
          </a:stretch>
        </p:blipFill>
        <p:spPr bwMode="auto">
          <a:xfrm>
            <a:off x="1763688" y="2060848"/>
            <a:ext cx="1282499" cy="1080000"/>
          </a:xfrm>
          <a:prstGeom prst="rect">
            <a:avLst/>
          </a:prstGeom>
          <a:noFill/>
        </p:spPr>
      </p:pic>
      <p:sp>
        <p:nvSpPr>
          <p:cNvPr id="5" name="Прямоугольник 4"/>
          <p:cNvSpPr/>
          <p:nvPr/>
        </p:nvSpPr>
        <p:spPr>
          <a:xfrm>
            <a:off x="4860032" y="404665"/>
            <a:ext cx="3888432" cy="2123658"/>
          </a:xfrm>
          <a:prstGeom prst="rect">
            <a:avLst/>
          </a:prstGeom>
        </p:spPr>
        <p:txBody>
          <a:bodyPr wrap="square">
            <a:spAutoFit/>
          </a:bodyPr>
          <a:lstStyle/>
          <a:p>
            <a:pPr algn="ctr"/>
            <a:r>
              <a:rPr lang="ru-RU" sz="1200" b="1" dirty="0" smtClean="0"/>
              <a:t>Игра «Угадай, кого загадали?»</a:t>
            </a:r>
          </a:p>
          <a:p>
            <a:pPr algn="just"/>
            <a:r>
              <a:rPr lang="ru-RU" sz="1200" dirty="0" smtClean="0"/>
              <a:t> Ребенок стоит в центре, игрушки размещаются вокруг. Педагог загадывает одну игрушку, ребенку предлагает угадать какую. Адрес загаданной игрушки, например, такой: она сидит сбоку от тебя (или перед тобой, или за тобой). Он должен назвать игрушку, находящуюся в указанном месте. Затем педагог предлагает поменяться местами. Теперь загадывать адрес игрушки будет ребенок. В дальнейшем можно</a:t>
            </a:r>
          </a:p>
          <a:p>
            <a:pPr algn="just"/>
            <a:r>
              <a:rPr lang="ru-RU" sz="1200" dirty="0" smtClean="0"/>
              <a:t> ввести дополнительные</a:t>
            </a:r>
          </a:p>
          <a:p>
            <a:pPr algn="just"/>
            <a:r>
              <a:rPr lang="ru-RU" sz="1200" dirty="0" smtClean="0"/>
              <a:t> различения: справа и слева.</a:t>
            </a:r>
            <a:endParaRPr lang="ru-RU" sz="1200" dirty="0"/>
          </a:p>
        </p:txBody>
      </p:sp>
      <p:pic>
        <p:nvPicPr>
          <p:cNvPr id="19460" name="Picture 4" descr="http://detsad66ufa.ucoz.ru/07.Moi_igrushki.png"/>
          <p:cNvPicPr>
            <a:picLocks noChangeAspect="1" noChangeArrowheads="1"/>
          </p:cNvPicPr>
          <p:nvPr/>
        </p:nvPicPr>
        <p:blipFill>
          <a:blip r:embed="rId4" cstate="print"/>
          <a:srcRect/>
          <a:stretch>
            <a:fillRect/>
          </a:stretch>
        </p:blipFill>
        <p:spPr bwMode="auto">
          <a:xfrm>
            <a:off x="7092280" y="1844824"/>
            <a:ext cx="1516000" cy="1440000"/>
          </a:xfrm>
          <a:prstGeom prst="rect">
            <a:avLst/>
          </a:prstGeom>
          <a:noFill/>
        </p:spPr>
      </p:pic>
      <p:sp>
        <p:nvSpPr>
          <p:cNvPr id="7" name="Прямоугольник 6"/>
          <p:cNvSpPr/>
          <p:nvPr/>
        </p:nvSpPr>
        <p:spPr>
          <a:xfrm>
            <a:off x="539552" y="3717032"/>
            <a:ext cx="3888432" cy="923330"/>
          </a:xfrm>
          <a:prstGeom prst="rect">
            <a:avLst/>
          </a:prstGeom>
        </p:spPr>
        <p:txBody>
          <a:bodyPr wrap="square">
            <a:spAutoFit/>
          </a:bodyPr>
          <a:lstStyle/>
          <a:p>
            <a:pPr algn="ctr"/>
            <a:r>
              <a:rPr lang="ru-RU" b="1" dirty="0" smtClean="0">
                <a:solidFill>
                  <a:srgbClr val="00B050"/>
                </a:solidFill>
              </a:rPr>
              <a:t>Игры с мячом, направленные на формирование ориентировки в пространстве.         </a:t>
            </a:r>
            <a:endParaRPr lang="ru-RU" dirty="0">
              <a:solidFill>
                <a:srgbClr val="00B050"/>
              </a:solidFill>
            </a:endParaRPr>
          </a:p>
        </p:txBody>
      </p:sp>
      <p:pic>
        <p:nvPicPr>
          <p:cNvPr id="19462" name="Picture 6" descr="http://zooclub.ru/attach/fotogal/clip/cats/50.jpg"/>
          <p:cNvPicPr>
            <a:picLocks noChangeAspect="1" noChangeArrowheads="1"/>
          </p:cNvPicPr>
          <p:nvPr/>
        </p:nvPicPr>
        <p:blipFill>
          <a:blip r:embed="rId5" cstate="print"/>
          <a:srcRect/>
          <a:stretch>
            <a:fillRect/>
          </a:stretch>
        </p:blipFill>
        <p:spPr bwMode="auto">
          <a:xfrm>
            <a:off x="611560" y="4725144"/>
            <a:ext cx="1757959" cy="1656000"/>
          </a:xfrm>
          <a:prstGeom prst="rect">
            <a:avLst/>
          </a:prstGeom>
          <a:noFill/>
        </p:spPr>
      </p:pic>
      <p:pic>
        <p:nvPicPr>
          <p:cNvPr id="19464" name="Picture 8" descr="http://dutsadok.com.ua/clipart/ljudi/malchik_mach.png"/>
          <p:cNvPicPr>
            <a:picLocks noChangeAspect="1" noChangeArrowheads="1"/>
          </p:cNvPicPr>
          <p:nvPr/>
        </p:nvPicPr>
        <p:blipFill>
          <a:blip r:embed="rId6" cstate="print"/>
          <a:srcRect/>
          <a:stretch>
            <a:fillRect/>
          </a:stretch>
        </p:blipFill>
        <p:spPr bwMode="auto">
          <a:xfrm>
            <a:off x="2775403" y="4570504"/>
            <a:ext cx="1487223" cy="1800000"/>
          </a:xfrm>
          <a:prstGeom prst="rect">
            <a:avLst/>
          </a:prstGeom>
          <a:noFill/>
          <a:scene3d>
            <a:camera prst="orthographicFront">
              <a:rot lat="0" lon="12000000" rev="0"/>
            </a:camera>
            <a:lightRig rig="threePt" dir="t"/>
          </a:scene3d>
        </p:spPr>
      </p:pic>
      <p:sp>
        <p:nvSpPr>
          <p:cNvPr id="10" name="Прямоугольник 9"/>
          <p:cNvSpPr/>
          <p:nvPr/>
        </p:nvSpPr>
        <p:spPr>
          <a:xfrm>
            <a:off x="4788024" y="3789040"/>
            <a:ext cx="3888432" cy="2308324"/>
          </a:xfrm>
          <a:prstGeom prst="rect">
            <a:avLst/>
          </a:prstGeom>
        </p:spPr>
        <p:txBody>
          <a:bodyPr wrap="square">
            <a:spAutoFit/>
          </a:bodyPr>
          <a:lstStyle/>
          <a:p>
            <a:pPr algn="ctr"/>
            <a:r>
              <a:rPr lang="ru-RU" sz="1200" b="1" dirty="0" smtClean="0"/>
              <a:t>Игра «Мячик прыгает по мне — по груди и по спине»</a:t>
            </a:r>
            <a:endParaRPr lang="ru-RU" sz="1200" dirty="0" smtClean="0"/>
          </a:p>
          <a:p>
            <a:pPr algn="just"/>
            <a:r>
              <a:rPr lang="ru-RU" sz="1200" dirty="0" smtClean="0"/>
              <a:t> Дети выполняют движения по заданию воспитателя. Воспитатель: «В правую руку свой мячик возьми, </a:t>
            </a:r>
          </a:p>
          <a:p>
            <a:pPr algn="just"/>
            <a:r>
              <a:rPr lang="ru-RU" sz="1200" dirty="0" smtClean="0"/>
              <a:t>Над головою его подними, </a:t>
            </a:r>
          </a:p>
          <a:p>
            <a:pPr algn="just"/>
            <a:r>
              <a:rPr lang="ru-RU" sz="1200" dirty="0" smtClean="0"/>
              <a:t>И перед грудью его подержи. </a:t>
            </a:r>
          </a:p>
          <a:p>
            <a:pPr algn="just"/>
            <a:r>
              <a:rPr lang="ru-RU" sz="1200" dirty="0" smtClean="0"/>
              <a:t>К левой ступне не спеша положи. </a:t>
            </a:r>
          </a:p>
          <a:p>
            <a:pPr algn="just"/>
            <a:r>
              <a:rPr lang="ru-RU" sz="1200" dirty="0" smtClean="0"/>
              <a:t>За спину спрячь и затылка коснись. </a:t>
            </a:r>
          </a:p>
          <a:p>
            <a:pPr algn="just"/>
            <a:r>
              <a:rPr lang="ru-RU" sz="1200" dirty="0" smtClean="0"/>
              <a:t>Руку смени и другим улыбнись.</a:t>
            </a:r>
          </a:p>
          <a:p>
            <a:pPr algn="just"/>
            <a:r>
              <a:rPr lang="ru-RU" sz="1200" dirty="0" smtClean="0"/>
              <a:t> Правого плечика мячик коснется, </a:t>
            </a:r>
          </a:p>
          <a:p>
            <a:pPr algn="just"/>
            <a:r>
              <a:rPr lang="ru-RU" sz="1200" dirty="0" smtClean="0"/>
              <a:t>И ненадолго за спину вернется. </a:t>
            </a:r>
          </a:p>
          <a:p>
            <a:pPr algn="just"/>
            <a:r>
              <a:rPr lang="ru-RU" sz="1200" dirty="0" smtClean="0"/>
              <a:t>С голени правой да к левой ступне, </a:t>
            </a:r>
          </a:p>
          <a:p>
            <a:pPr algn="just"/>
            <a:r>
              <a:rPr lang="ru-RU" sz="1200" dirty="0" smtClean="0"/>
              <a:t>Да на живот — не запутаться б мне».</a:t>
            </a:r>
            <a:endParaRPr lang="ru-RU" sz="1200" dirty="0"/>
          </a:p>
        </p:txBody>
      </p:sp>
      <p:pic>
        <p:nvPicPr>
          <p:cNvPr id="19466" name="Picture 10" descr="http://dutsadok.com.ua/clipart/ljudi/283fe24ae3cf.png"/>
          <p:cNvPicPr>
            <a:picLocks noChangeAspect="1" noChangeArrowheads="1"/>
          </p:cNvPicPr>
          <p:nvPr/>
        </p:nvPicPr>
        <p:blipFill>
          <a:blip r:embed="rId7" cstate="print"/>
          <a:srcRect/>
          <a:stretch>
            <a:fillRect/>
          </a:stretch>
        </p:blipFill>
        <p:spPr bwMode="auto">
          <a:xfrm>
            <a:off x="7020272" y="4293096"/>
            <a:ext cx="1740000" cy="2088000"/>
          </a:xfrm>
          <a:prstGeom prst="rect">
            <a:avLst/>
          </a:prstGeom>
          <a:noFill/>
          <a:scene3d>
            <a:camera prst="orthographicFront">
              <a:rot lat="0" lon="10800000" rev="0"/>
            </a:camera>
            <a:lightRig rig="threePt" dir="t"/>
          </a:scene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0D39~1\AppData\Local\Temp\Rar$DI03.779\шаблон.pn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3" name="Прямоугольник 2"/>
          <p:cNvSpPr/>
          <p:nvPr/>
        </p:nvSpPr>
        <p:spPr>
          <a:xfrm>
            <a:off x="467544" y="260648"/>
            <a:ext cx="3888432" cy="3122186"/>
          </a:xfrm>
          <a:prstGeom prst="rect">
            <a:avLst/>
          </a:prstGeom>
        </p:spPr>
        <p:txBody>
          <a:bodyPr wrap="square">
            <a:spAutoFit/>
          </a:bodyPr>
          <a:lstStyle/>
          <a:p>
            <a:pPr algn="ctr"/>
            <a:r>
              <a:rPr lang="ru-RU" sz="1200" dirty="0" smtClean="0"/>
              <a:t> </a:t>
            </a:r>
            <a:r>
              <a:rPr lang="ru-RU" sz="1200" b="1" dirty="0" smtClean="0"/>
              <a:t>Игра «Непослушный мяч»</a:t>
            </a:r>
            <a:endParaRPr lang="ru-RU" sz="1200" dirty="0" smtClean="0"/>
          </a:p>
          <a:p>
            <a:pPr algn="just"/>
            <a:r>
              <a:rPr lang="ru-RU" sz="1200" dirty="0" smtClean="0"/>
              <a:t>Ребёнок выполняет движения, дрессирует мяч, по команде взрослого: возьми мяч в левую руку, коснись мячом правого плеча, подними мяч над головой, спрячь мяч за спину, постучи мячом по правой коленке, </a:t>
            </a:r>
            <a:r>
              <a:rPr lang="ru-RU" sz="1200" dirty="0" smtClean="0"/>
              <a:t>переложи </a:t>
            </a:r>
            <a:r>
              <a:rPr lang="ru-RU" sz="1200" dirty="0" smtClean="0"/>
              <a:t>в правую руку и т.д.</a:t>
            </a:r>
          </a:p>
          <a:p>
            <a:r>
              <a:rPr lang="ru-RU" sz="1200" dirty="0" smtClean="0"/>
              <a:t>Можно проводить в стихотворной форме:</a:t>
            </a:r>
          </a:p>
          <a:p>
            <a:r>
              <a:rPr lang="ru-RU" sz="1200" dirty="0" smtClean="0"/>
              <a:t>В левую руку мячик возьми,</a:t>
            </a:r>
          </a:p>
          <a:p>
            <a:r>
              <a:rPr lang="ru-RU" sz="1200" dirty="0" smtClean="0"/>
              <a:t>К правой коленке его приложи,</a:t>
            </a:r>
          </a:p>
          <a:p>
            <a:r>
              <a:rPr lang="ru-RU" sz="1200" dirty="0" smtClean="0"/>
              <a:t>Над головою теперь подними,</a:t>
            </a:r>
          </a:p>
          <a:p>
            <a:r>
              <a:rPr lang="ru-RU" sz="1200" dirty="0" smtClean="0"/>
              <a:t>Левого ушка мячом ты коснись,</a:t>
            </a:r>
          </a:p>
          <a:p>
            <a:r>
              <a:rPr lang="ru-RU" sz="1200" dirty="0" smtClean="0"/>
              <a:t>Громко вздохни и мне улыбнись.</a:t>
            </a:r>
          </a:p>
          <a:p>
            <a:r>
              <a:rPr lang="ru-RU" sz="1200" dirty="0" smtClean="0"/>
              <a:t>В правую руку мячик возьми,</a:t>
            </a:r>
          </a:p>
          <a:p>
            <a:r>
              <a:rPr lang="ru-RU" sz="1200" dirty="0" smtClean="0"/>
              <a:t>Теперь перед грудью его подержи,</a:t>
            </a:r>
          </a:p>
          <a:p>
            <a:r>
              <a:rPr lang="ru-RU" sz="1200" dirty="0" smtClean="0"/>
              <a:t>Правую щёчку мячом ты погладь,</a:t>
            </a:r>
          </a:p>
          <a:p>
            <a:r>
              <a:rPr lang="ru-RU" sz="1200" dirty="0" smtClean="0"/>
              <a:t>За спину спрячь и пониже присядь.</a:t>
            </a:r>
            <a:endParaRPr lang="ru-RU" sz="1200" dirty="0"/>
          </a:p>
        </p:txBody>
      </p:sp>
      <p:pic>
        <p:nvPicPr>
          <p:cNvPr id="20484" name="Picture 4" descr="http://forchel.ru/images/news/fiz.jpg"/>
          <p:cNvPicPr>
            <a:picLocks noChangeAspect="1" noChangeArrowheads="1"/>
          </p:cNvPicPr>
          <p:nvPr/>
        </p:nvPicPr>
        <p:blipFill>
          <a:blip r:embed="rId3" cstate="print"/>
          <a:srcRect t="5026" r="4901"/>
          <a:stretch>
            <a:fillRect/>
          </a:stretch>
        </p:blipFill>
        <p:spPr bwMode="auto">
          <a:xfrm>
            <a:off x="2771800" y="1566202"/>
            <a:ext cx="1579931" cy="1538582"/>
          </a:xfrm>
          <a:prstGeom prst="rect">
            <a:avLst/>
          </a:prstGeom>
          <a:noFill/>
        </p:spPr>
      </p:pic>
      <p:sp>
        <p:nvSpPr>
          <p:cNvPr id="6" name="Прямоугольник 5"/>
          <p:cNvSpPr/>
          <p:nvPr/>
        </p:nvSpPr>
        <p:spPr>
          <a:xfrm>
            <a:off x="4860032" y="332656"/>
            <a:ext cx="3888432" cy="1015663"/>
          </a:xfrm>
          <a:prstGeom prst="rect">
            <a:avLst/>
          </a:prstGeom>
        </p:spPr>
        <p:txBody>
          <a:bodyPr wrap="square">
            <a:spAutoFit/>
          </a:bodyPr>
          <a:lstStyle/>
          <a:p>
            <a:pPr algn="ctr"/>
            <a:r>
              <a:rPr lang="ru-RU" sz="1200" b="1" dirty="0" smtClean="0"/>
              <a:t>Игра «Стучу, где хочу»</a:t>
            </a:r>
            <a:endParaRPr lang="ru-RU" sz="1200" dirty="0" smtClean="0"/>
          </a:p>
          <a:p>
            <a:pPr algn="just"/>
            <a:r>
              <a:rPr lang="ru-RU" sz="1200" dirty="0" smtClean="0"/>
              <a:t>Игра проводится перед низким стулом, скамейкой. Ребёнок выполняет инструкции взрослого: стукни мячом по стулу, справа от стула, слева от стула, перед стулом, прокати мяч под стулом…</a:t>
            </a:r>
            <a:endParaRPr lang="ru-RU" sz="1200" dirty="0"/>
          </a:p>
        </p:txBody>
      </p:sp>
      <p:pic>
        <p:nvPicPr>
          <p:cNvPr id="20486" name="Picture 6" descr="http://dutsadok.com.ua/clipart/ljudi/malchik_mach.png"/>
          <p:cNvPicPr>
            <a:picLocks noChangeAspect="1" noChangeArrowheads="1"/>
          </p:cNvPicPr>
          <p:nvPr/>
        </p:nvPicPr>
        <p:blipFill>
          <a:blip r:embed="rId4" cstate="print"/>
          <a:srcRect/>
          <a:stretch>
            <a:fillRect/>
          </a:stretch>
        </p:blipFill>
        <p:spPr bwMode="auto">
          <a:xfrm>
            <a:off x="5076056" y="1412776"/>
            <a:ext cx="1368247" cy="1656000"/>
          </a:xfrm>
          <a:prstGeom prst="rect">
            <a:avLst/>
          </a:prstGeom>
          <a:noFill/>
        </p:spPr>
      </p:pic>
      <p:pic>
        <p:nvPicPr>
          <p:cNvPr id="20488" name="Picture 8" descr="http://img-fotki.yandex.ru/get/5110/200418627.8/0_1078a6_1f0685cf_orig.png"/>
          <p:cNvPicPr>
            <a:picLocks noChangeAspect="1" noChangeArrowheads="1"/>
          </p:cNvPicPr>
          <p:nvPr/>
        </p:nvPicPr>
        <p:blipFill>
          <a:blip r:embed="rId5" cstate="print"/>
          <a:srcRect/>
          <a:stretch>
            <a:fillRect/>
          </a:stretch>
        </p:blipFill>
        <p:spPr bwMode="auto">
          <a:xfrm>
            <a:off x="6588224" y="1772816"/>
            <a:ext cx="1516450" cy="1080000"/>
          </a:xfrm>
          <a:prstGeom prst="rect">
            <a:avLst/>
          </a:prstGeom>
          <a:noFill/>
        </p:spPr>
      </p:pic>
      <p:sp>
        <p:nvSpPr>
          <p:cNvPr id="9" name="Прямоугольник 8"/>
          <p:cNvSpPr/>
          <p:nvPr/>
        </p:nvSpPr>
        <p:spPr>
          <a:xfrm>
            <a:off x="467544" y="3789040"/>
            <a:ext cx="3888432" cy="1569660"/>
          </a:xfrm>
          <a:prstGeom prst="rect">
            <a:avLst/>
          </a:prstGeom>
        </p:spPr>
        <p:txBody>
          <a:bodyPr wrap="square">
            <a:spAutoFit/>
          </a:bodyPr>
          <a:lstStyle/>
          <a:p>
            <a:pPr algn="ctr"/>
            <a:r>
              <a:rPr lang="ru-RU" sz="1200" b="1" dirty="0" smtClean="0"/>
              <a:t>Игра   «Вратарь»</a:t>
            </a:r>
            <a:endParaRPr lang="ru-RU" sz="1200" dirty="0" smtClean="0"/>
          </a:p>
          <a:p>
            <a:pPr algn="just"/>
            <a:r>
              <a:rPr lang="ru-RU" sz="1200" dirty="0" smtClean="0"/>
              <a:t> Взрослый бросает мяч ребенку, одновременно предупреждая ребенка, куда должен лететь мяч. Ребенок должен сделать вратарское движение в заданном направлении.</a:t>
            </a:r>
          </a:p>
          <a:p>
            <a:pPr algn="just"/>
            <a:r>
              <a:rPr lang="ru-RU" sz="1200" dirty="0" smtClean="0"/>
              <a:t>Ребенок: Вратарем зовусь не зря: Мяч всегда поймаю я.</a:t>
            </a:r>
          </a:p>
          <a:p>
            <a:pPr algn="just"/>
            <a:r>
              <a:rPr lang="ru-RU" sz="1200" dirty="0" smtClean="0"/>
              <a:t>Воспитатель: Раз, два, три - Справа (слева, прямо) мяч, смотри!</a:t>
            </a:r>
            <a:endParaRPr lang="ru-RU" sz="1200" dirty="0"/>
          </a:p>
        </p:txBody>
      </p:sp>
      <p:pic>
        <p:nvPicPr>
          <p:cNvPr id="20490" name="Picture 10" descr="http://www.zooclub.ru/attach/fotogal/clip/cats/35.jpg"/>
          <p:cNvPicPr>
            <a:picLocks noChangeAspect="1" noChangeArrowheads="1"/>
          </p:cNvPicPr>
          <p:nvPr/>
        </p:nvPicPr>
        <p:blipFill>
          <a:blip r:embed="rId6" cstate="print"/>
          <a:srcRect/>
          <a:stretch>
            <a:fillRect/>
          </a:stretch>
        </p:blipFill>
        <p:spPr bwMode="auto">
          <a:xfrm>
            <a:off x="1475656" y="5085184"/>
            <a:ext cx="1437385" cy="1440000"/>
          </a:xfrm>
          <a:prstGeom prst="rect">
            <a:avLst/>
          </a:prstGeom>
          <a:noFill/>
        </p:spPr>
      </p:pic>
      <p:pic>
        <p:nvPicPr>
          <p:cNvPr id="12" name="Picture 15" descr="http://img1.liveinternet.ru/images/attach/c/7/98/549/98549417_01__27_.png"/>
          <p:cNvPicPr>
            <a:picLocks noChangeAspect="1" noChangeArrowheads="1"/>
          </p:cNvPicPr>
          <p:nvPr/>
        </p:nvPicPr>
        <p:blipFill>
          <a:blip r:embed="rId7" cstate="print"/>
          <a:srcRect/>
          <a:stretch>
            <a:fillRect/>
          </a:stretch>
        </p:blipFill>
        <p:spPr bwMode="auto">
          <a:xfrm>
            <a:off x="1259632" y="5157192"/>
            <a:ext cx="504000" cy="504000"/>
          </a:xfrm>
          <a:prstGeom prst="rect">
            <a:avLst/>
          </a:prstGeom>
          <a:noFill/>
        </p:spPr>
      </p:pic>
      <p:sp>
        <p:nvSpPr>
          <p:cNvPr id="13" name="Прямоугольник 12"/>
          <p:cNvSpPr/>
          <p:nvPr/>
        </p:nvSpPr>
        <p:spPr>
          <a:xfrm>
            <a:off x="4860032" y="3789040"/>
            <a:ext cx="3888432" cy="1015663"/>
          </a:xfrm>
          <a:prstGeom prst="rect">
            <a:avLst/>
          </a:prstGeom>
        </p:spPr>
        <p:txBody>
          <a:bodyPr wrap="square">
            <a:spAutoFit/>
          </a:bodyPr>
          <a:lstStyle/>
          <a:p>
            <a:r>
              <a:rPr lang="ru-RU" sz="1200" b="1" dirty="0" smtClean="0"/>
              <a:t>Игра «Вправо, влево прокати, только мяч не упусти»</a:t>
            </a:r>
            <a:endParaRPr lang="ru-RU" sz="1200" dirty="0" smtClean="0"/>
          </a:p>
          <a:p>
            <a:r>
              <a:rPr lang="ru-RU" sz="1200" dirty="0" smtClean="0"/>
              <a:t>      Дети стоят по кругу.  Мяч прокатывается от одного ребенка к другому ребёнку. Воспитатель даёт задание: «Саша, кати мяч влево (к Диме). Кати мяч вправо (к Оле). Куда надо катить мяч, чтобы он попал к Лене?» </a:t>
            </a:r>
            <a:endParaRPr lang="ru-RU" sz="1200" dirty="0"/>
          </a:p>
        </p:txBody>
      </p:sp>
      <p:pic>
        <p:nvPicPr>
          <p:cNvPr id="20494" name="Picture 14" descr="http://www.womanparadise.ru/wp-content/uploads/2014/03/8175158.jpg"/>
          <p:cNvPicPr>
            <a:picLocks noChangeAspect="1" noChangeArrowheads="1"/>
          </p:cNvPicPr>
          <p:nvPr/>
        </p:nvPicPr>
        <p:blipFill>
          <a:blip r:embed="rId8" cstate="print"/>
          <a:srcRect/>
          <a:stretch>
            <a:fillRect/>
          </a:stretch>
        </p:blipFill>
        <p:spPr bwMode="auto">
          <a:xfrm>
            <a:off x="5724128" y="4869160"/>
            <a:ext cx="1958918" cy="1440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0D39~1\AppData\Local\Temp\Rar$DI03.779\шаблон.pn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3" name="Прямоугольник 2"/>
          <p:cNvSpPr/>
          <p:nvPr/>
        </p:nvSpPr>
        <p:spPr>
          <a:xfrm>
            <a:off x="467544" y="404664"/>
            <a:ext cx="3888432" cy="830997"/>
          </a:xfrm>
          <a:prstGeom prst="rect">
            <a:avLst/>
          </a:prstGeom>
        </p:spPr>
        <p:txBody>
          <a:bodyPr wrap="square">
            <a:spAutoFit/>
          </a:bodyPr>
          <a:lstStyle/>
          <a:p>
            <a:pPr algn="ctr"/>
            <a:r>
              <a:rPr lang="ru-RU" sz="1200" b="1" dirty="0" smtClean="0"/>
              <a:t>Игра «Попади в ворота»</a:t>
            </a:r>
            <a:endParaRPr lang="ru-RU" sz="1200" dirty="0" smtClean="0"/>
          </a:p>
          <a:p>
            <a:pPr algn="just"/>
            <a:r>
              <a:rPr lang="ru-RU" sz="1200" dirty="0" smtClean="0"/>
              <a:t> По заданию воспитателя дети прокатывают мяч в ворота, которые расположены в разных направлениях (прямо, слева, справа, сзади ребенка).</a:t>
            </a:r>
            <a:endParaRPr lang="ru-RU" sz="1200" dirty="0"/>
          </a:p>
        </p:txBody>
      </p:sp>
      <p:pic>
        <p:nvPicPr>
          <p:cNvPr id="21508" name="Picture 4" descr="http://picopok.com/uploads/image/DSC_8443m_640q.jpg"/>
          <p:cNvPicPr>
            <a:picLocks noChangeAspect="1" noChangeArrowheads="1"/>
          </p:cNvPicPr>
          <p:nvPr/>
        </p:nvPicPr>
        <p:blipFill>
          <a:blip r:embed="rId3" cstate="print"/>
          <a:srcRect/>
          <a:stretch>
            <a:fillRect/>
          </a:stretch>
        </p:blipFill>
        <p:spPr bwMode="auto">
          <a:xfrm>
            <a:off x="1475656" y="1340768"/>
            <a:ext cx="1800000" cy="1800000"/>
          </a:xfrm>
          <a:prstGeom prst="rect">
            <a:avLst/>
          </a:prstGeom>
          <a:noFill/>
        </p:spPr>
      </p:pic>
      <p:sp>
        <p:nvSpPr>
          <p:cNvPr id="6" name="Прямоугольник 5"/>
          <p:cNvSpPr/>
          <p:nvPr/>
        </p:nvSpPr>
        <p:spPr>
          <a:xfrm>
            <a:off x="4788024" y="404664"/>
            <a:ext cx="3960440" cy="2123658"/>
          </a:xfrm>
          <a:prstGeom prst="rect">
            <a:avLst/>
          </a:prstGeom>
        </p:spPr>
        <p:txBody>
          <a:bodyPr wrap="square">
            <a:spAutoFit/>
          </a:bodyPr>
          <a:lstStyle/>
          <a:p>
            <a:pPr algn="ctr"/>
            <a:r>
              <a:rPr lang="ru-RU" sz="1200" b="1" dirty="0" smtClean="0"/>
              <a:t>Игра «Справа, слева, впереди в обруч точно попади»</a:t>
            </a:r>
            <a:endParaRPr lang="ru-RU" sz="1200" dirty="0" smtClean="0"/>
          </a:p>
          <a:p>
            <a:pPr algn="just"/>
            <a:r>
              <a:rPr lang="ru-RU" sz="1200" dirty="0" smtClean="0"/>
              <a:t> Ребенок с мячом становится между двумя обручами разного цвета, лежащими на полу. Воспитатель предлагает ребенку следующие задания: </a:t>
            </a:r>
          </a:p>
          <a:p>
            <a:pPr algn="just"/>
            <a:r>
              <a:rPr lang="ru-RU" sz="1200" dirty="0" smtClean="0"/>
              <a:t>• Какой обруч находится слева (справа)? </a:t>
            </a:r>
          </a:p>
          <a:p>
            <a:pPr algn="just"/>
            <a:r>
              <a:rPr lang="ru-RU" sz="1200" dirty="0" smtClean="0"/>
              <a:t>• Стукни три раза мячом в правый обруч.</a:t>
            </a:r>
          </a:p>
          <a:p>
            <a:pPr algn="just"/>
            <a:r>
              <a:rPr lang="ru-RU" sz="1200" dirty="0" smtClean="0"/>
              <a:t> • Стукни четыре раза мячом в левый обруч. </a:t>
            </a:r>
          </a:p>
          <a:p>
            <a:pPr algn="just"/>
            <a:r>
              <a:rPr lang="ru-RU" sz="1200" dirty="0" smtClean="0"/>
              <a:t>• Стукни мячом два раза перед </a:t>
            </a:r>
          </a:p>
          <a:p>
            <a:pPr algn="just"/>
            <a:r>
              <a:rPr lang="ru-RU" sz="1200" dirty="0" smtClean="0"/>
              <a:t>собой и четыре раза в правый обруч. </a:t>
            </a:r>
          </a:p>
          <a:p>
            <a:pPr algn="just"/>
            <a:r>
              <a:rPr lang="ru-RU" sz="1200" dirty="0" smtClean="0"/>
              <a:t>• Стукни мячом три раза в левый </a:t>
            </a:r>
          </a:p>
          <a:p>
            <a:pPr algn="just"/>
            <a:r>
              <a:rPr lang="ru-RU" sz="1200" dirty="0" smtClean="0"/>
              <a:t>обруч и четыре раза перед собой</a:t>
            </a:r>
            <a:endParaRPr lang="ru-RU" sz="1200" dirty="0"/>
          </a:p>
        </p:txBody>
      </p:sp>
      <p:pic>
        <p:nvPicPr>
          <p:cNvPr id="21510" name="Picture 6" descr="http://images.vector-images.com/clipart/xlc/163/cat_crua2.jpg"/>
          <p:cNvPicPr>
            <a:picLocks noChangeAspect="1" noChangeArrowheads="1"/>
          </p:cNvPicPr>
          <p:nvPr/>
        </p:nvPicPr>
        <p:blipFill>
          <a:blip r:embed="rId4" cstate="print"/>
          <a:srcRect/>
          <a:stretch>
            <a:fillRect/>
          </a:stretch>
        </p:blipFill>
        <p:spPr bwMode="auto">
          <a:xfrm>
            <a:off x="7380312" y="1772816"/>
            <a:ext cx="1098000" cy="1440000"/>
          </a:xfrm>
          <a:prstGeom prst="rect">
            <a:avLst/>
          </a:prstGeom>
          <a:noFill/>
        </p:spPr>
      </p:pic>
      <p:sp>
        <p:nvSpPr>
          <p:cNvPr id="8" name="TextBox 7"/>
          <p:cNvSpPr txBox="1"/>
          <p:nvPr/>
        </p:nvSpPr>
        <p:spPr>
          <a:xfrm>
            <a:off x="539552" y="3861048"/>
            <a:ext cx="3744417" cy="923330"/>
          </a:xfrm>
          <a:prstGeom prst="rect">
            <a:avLst/>
          </a:prstGeom>
          <a:noFill/>
        </p:spPr>
        <p:txBody>
          <a:bodyPr wrap="square" rtlCol="0">
            <a:spAutoFit/>
          </a:bodyPr>
          <a:lstStyle/>
          <a:p>
            <a:pPr algn="ctr"/>
            <a:r>
              <a:rPr lang="ru-RU" b="1" dirty="0" smtClean="0">
                <a:solidFill>
                  <a:srgbClr val="FF0000"/>
                </a:solidFill>
              </a:rPr>
              <a:t>Картотека игр по формированию пространственных представлений на прогулке</a:t>
            </a:r>
            <a:endParaRPr lang="ru-RU" b="1" dirty="0">
              <a:solidFill>
                <a:srgbClr val="FF0000"/>
              </a:solidFill>
            </a:endParaRPr>
          </a:p>
        </p:txBody>
      </p:sp>
      <p:pic>
        <p:nvPicPr>
          <p:cNvPr id="21512" name="Picture 8" descr="http://skyclipart.ru/uploads/posts/2014-01/1390733699_081.jpg"/>
          <p:cNvPicPr>
            <a:picLocks noChangeAspect="1" noChangeArrowheads="1"/>
          </p:cNvPicPr>
          <p:nvPr/>
        </p:nvPicPr>
        <p:blipFill>
          <a:blip r:embed="rId5" cstate="print"/>
          <a:srcRect/>
          <a:stretch>
            <a:fillRect/>
          </a:stretch>
        </p:blipFill>
        <p:spPr bwMode="auto">
          <a:xfrm>
            <a:off x="1331640" y="4725144"/>
            <a:ext cx="2379518" cy="1764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0D39~1\AppData\Local\Temp\Rar$DI03.779\шаблон.png"/>
          <p:cNvPicPr>
            <a:picLocks noChangeAspect="1" noChangeArrowheads="1"/>
          </p:cNvPicPr>
          <p:nvPr/>
        </p:nvPicPr>
        <p:blipFill>
          <a:blip r:embed="rId2" cstate="print"/>
          <a:srcRect l="1683" r="49830" b="49054"/>
          <a:stretch>
            <a:fillRect/>
          </a:stretch>
        </p:blipFill>
        <p:spPr bwMode="auto">
          <a:xfrm>
            <a:off x="153962" y="-1"/>
            <a:ext cx="5570166" cy="3933058"/>
          </a:xfrm>
          <a:prstGeom prst="rect">
            <a:avLst/>
          </a:prstGeom>
          <a:noFill/>
        </p:spPr>
      </p:pic>
      <p:sp>
        <p:nvSpPr>
          <p:cNvPr id="3" name="Прямоугольник 2"/>
          <p:cNvSpPr/>
          <p:nvPr/>
        </p:nvSpPr>
        <p:spPr>
          <a:xfrm>
            <a:off x="539552" y="476672"/>
            <a:ext cx="4896544" cy="646331"/>
          </a:xfrm>
          <a:prstGeom prst="rect">
            <a:avLst/>
          </a:prstGeom>
        </p:spPr>
        <p:txBody>
          <a:bodyPr wrap="square">
            <a:spAutoFit/>
          </a:bodyPr>
          <a:lstStyle/>
          <a:p>
            <a:pPr algn="ctr"/>
            <a:r>
              <a:rPr lang="ru-RU" b="1" dirty="0" smtClean="0">
                <a:solidFill>
                  <a:srgbClr val="FF0000"/>
                </a:solidFill>
              </a:rPr>
              <a:t>Картотека игр по формированию пространственных представлений на прогулке</a:t>
            </a:r>
            <a:endParaRPr lang="ru-RU" b="1" dirty="0">
              <a:solidFill>
                <a:srgbClr val="FF0000"/>
              </a:solidFill>
            </a:endParaRPr>
          </a:p>
        </p:txBody>
      </p:sp>
      <p:pic>
        <p:nvPicPr>
          <p:cNvPr id="4" name="Picture 8" descr="http://skyclipart.ru/uploads/posts/2014-01/1390733699_081.jpg"/>
          <p:cNvPicPr>
            <a:picLocks noChangeAspect="1" noChangeArrowheads="1"/>
          </p:cNvPicPr>
          <p:nvPr/>
        </p:nvPicPr>
        <p:blipFill>
          <a:blip r:embed="rId3" cstate="print"/>
          <a:srcRect/>
          <a:stretch>
            <a:fillRect/>
          </a:stretch>
        </p:blipFill>
        <p:spPr bwMode="auto">
          <a:xfrm>
            <a:off x="1475656" y="1340768"/>
            <a:ext cx="2962262" cy="2196000"/>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481</TotalTime>
  <Words>577</Words>
  <Application>Microsoft Office PowerPoint</Application>
  <PresentationFormat>Экран (4:3)</PresentationFormat>
  <Paragraphs>102</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Марина</dc:creator>
  <cp:lastModifiedBy>Ocean</cp:lastModifiedBy>
  <cp:revision>3</cp:revision>
  <dcterms:created xsi:type="dcterms:W3CDTF">2015-12-14T12:20:31Z</dcterms:created>
  <dcterms:modified xsi:type="dcterms:W3CDTF">2017-06-01T06:21:37Z</dcterms:modified>
</cp:coreProperties>
</file>